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366" r:id="rId4"/>
    <p:sldId id="367" r:id="rId5"/>
    <p:sldId id="325" r:id="rId6"/>
    <p:sldId id="328" r:id="rId7"/>
    <p:sldId id="352" r:id="rId8"/>
    <p:sldId id="326" r:id="rId9"/>
    <p:sldId id="354" r:id="rId10"/>
    <p:sldId id="373" r:id="rId11"/>
    <p:sldId id="361" r:id="rId12"/>
    <p:sldId id="368" r:id="rId13"/>
    <p:sldId id="369" r:id="rId14"/>
    <p:sldId id="370" r:id="rId15"/>
    <p:sldId id="358" r:id="rId16"/>
    <p:sldId id="371" r:id="rId17"/>
    <p:sldId id="357" r:id="rId18"/>
    <p:sldId id="340" r:id="rId19"/>
    <p:sldId id="335" r:id="rId20"/>
    <p:sldId id="362" r:id="rId21"/>
    <p:sldId id="363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D0D8E8"/>
    <a:srgbClr val="DFFAFD"/>
    <a:srgbClr val="A4F2FA"/>
    <a:srgbClr val="FABF8F"/>
    <a:srgbClr val="FDE9D9"/>
    <a:srgbClr val="462300"/>
    <a:srgbClr val="663300"/>
    <a:srgbClr val="FF6600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943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7E41-E88B-4453-AF4B-5565B12F71EF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766DC-1E15-4698-8EB1-71D26E1FE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3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66DC-1E15-4698-8EB1-71D26E1FE6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4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66DC-1E15-4698-8EB1-71D26E1FE6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5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6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4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59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5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4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5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38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75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1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3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2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78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2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72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9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8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2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2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2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0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9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A5521-1122-4394-8D6B-AA3E38D4C47E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1235B-7AEB-465D-9B8E-8E439A621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5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A5521-1122-4394-8D6B-AA3E38D4C4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1235B-7AEB-465D-9B8E-8E439A62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5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098" y="476672"/>
            <a:ext cx="9066638" cy="239583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эпизоотическом благополучии предприятий </a:t>
            </a:r>
            <a:r>
              <a:rPr lang="ru-RU" sz="3600" b="1" dirty="0" err="1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3600" b="1" dirty="0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области. </a:t>
            </a:r>
            <a:r>
              <a:rPr lang="ru-RU" sz="3600" b="1" dirty="0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DFFA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1" y="5332032"/>
            <a:ext cx="6400800" cy="766936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Ждамиров В.Н.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5" y="5522031"/>
            <a:ext cx="808797" cy="93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7010" y="5723157"/>
            <a:ext cx="7266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Специалист-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ихтиопатолог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ветеринарии Ленинградской области</a:t>
            </a:r>
          </a:p>
        </p:txBody>
      </p:sp>
      <p:pic>
        <p:nvPicPr>
          <p:cNvPr id="1027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17232"/>
            <a:ext cx="1020384" cy="8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66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Пресноводный амебиаз радужной форели 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Фото 3. Внешний вид пораженных жабр: обламывание кончиков ламелей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56" y="4248500"/>
            <a:ext cx="3545981" cy="24720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" y="775575"/>
            <a:ext cx="878040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простейшие, амёба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Neoparamoeba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perurans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ущерб, нанесенный хозяйствам, составляет 10–30 %, 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гибнет внешне идеальная рыба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внутренние органы почти без изменений;</a:t>
            </a:r>
          </a:p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факторы, провоцирующие риск возникновения вспышек - 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температура воды от 12 до 20 °C и 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соленость воды (&gt;32 </a:t>
            </a:r>
            <a:r>
              <a:rPr lang="ru-RU" sz="1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вспышка заболевания на лососевых рыбах 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мае 2018 года на Ладожском озере;</a:t>
            </a:r>
          </a:p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рыбы плавают под углом 45°, плавательный пузырь переполняется газами, 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спина находится над водной гладью (</a:t>
            </a:r>
            <a:r>
              <a:rPr lang="ru-RU" sz="1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обсыхание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обморожение)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Вторичное бактериальное поражение тканей.</a:t>
            </a:r>
          </a:p>
          <a:p>
            <a:pPr marL="285750" indent="-285750">
              <a:buFontTx/>
              <a:buChar char="-"/>
            </a:pP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тканей жабр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(отек, гиперплазия). Характерные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бульбообразные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вздутия на апикальных частях лепестков;</a:t>
            </a:r>
          </a:p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тяжелых случаях отмечается 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обламывание </a:t>
            </a:r>
          </a:p>
          <a:p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лепестков, которое сопровождается высокой </a:t>
            </a:r>
          </a:p>
          <a:p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гибелью, достигающей 80 %;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 лечение ваннами: солевыми 2–3%, 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экспозиция 5–30 мин. или формалином 37–40%  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50–200 мл/м3, экспозиция 30–120 мин;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 вырабатывается иммунитет.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25"/>
            <a:ext cx="619741" cy="6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26" y="137413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0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8219"/>
            <a:ext cx="8229600" cy="81652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реестр лекарственных средств для ветеринарного применения при лечении рыбы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529451"/>
              </p:ext>
            </p:extLst>
          </p:nvPr>
        </p:nvGraphicFramePr>
        <p:xfrm>
          <a:off x="381390" y="965133"/>
          <a:ext cx="8315754" cy="5817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9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09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4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Название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Разработчик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Лекарственная форма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Показания к применению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Фармакотерапевтическая группа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16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Эмикон</a:t>
                      </a:r>
                      <a:r>
                        <a:rPr lang="ru-RU" sz="1200" dirty="0">
                          <a:effectLst/>
                        </a:rPr>
                        <a:t>/</a:t>
                      </a:r>
                      <a:r>
                        <a:rPr lang="ru-RU" sz="1200" dirty="0" err="1">
                          <a:effectLst/>
                        </a:rPr>
                        <a:t>эмамектин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OOO "НВЦ </a:t>
                      </a:r>
                      <a:r>
                        <a:rPr lang="ru-RU" sz="1200" dirty="0" err="1">
                          <a:effectLst/>
                        </a:rPr>
                        <a:t>Агроветзащита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порошок для орального применения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рыбам семейств лососевых, осетровых и карповых с лечебной и профилактической целью при </a:t>
                      </a:r>
                      <a:r>
                        <a:rPr lang="ru-RU" sz="1100" dirty="0" err="1">
                          <a:effectLst/>
                        </a:rPr>
                        <a:t>крустацеозах</a:t>
                      </a:r>
                      <a:r>
                        <a:rPr lang="ru-RU" sz="1100" dirty="0">
                          <a:effectLst/>
                        </a:rPr>
                        <a:t> - инвазионных заболеваниях, вызываемых паразитическими ракообразными, в том числе при </a:t>
                      </a:r>
                      <a:r>
                        <a:rPr lang="ru-RU" sz="1100" dirty="0" err="1">
                          <a:effectLst/>
                        </a:rPr>
                        <a:t>лернеозе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аргулезе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эргазилезе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калигозе</a:t>
                      </a:r>
                      <a:r>
                        <a:rPr lang="ru-RU" sz="1100" dirty="0">
                          <a:effectLst/>
                        </a:rPr>
                        <a:t> и </a:t>
                      </a:r>
                      <a:r>
                        <a:rPr lang="ru-RU" sz="1100" dirty="0" err="1">
                          <a:effectLst/>
                        </a:rPr>
                        <a:t>лепеофтеирозе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Противопаразитарные средства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5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Девастин</a:t>
                      </a:r>
                      <a:r>
                        <a:rPr lang="ru-RU" sz="1200" dirty="0">
                          <a:effectLst/>
                        </a:rPr>
                        <a:t>/</a:t>
                      </a:r>
                      <a:r>
                        <a:rPr lang="ru-RU" sz="1200" dirty="0" err="1">
                          <a:effectLst/>
                        </a:rPr>
                        <a:t>повидон</a:t>
                      </a:r>
                      <a:r>
                        <a:rPr lang="ru-RU" sz="1200" dirty="0">
                          <a:effectLst/>
                        </a:rPr>
                        <a:t> йод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OOO "НВЦ </a:t>
                      </a:r>
                      <a:r>
                        <a:rPr lang="ru-RU" sz="1200" dirty="0" err="1">
                          <a:effectLst/>
                        </a:rPr>
                        <a:t>Агроветзащита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порошок для приготовления раствора для наружного применения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для </a:t>
                      </a:r>
                      <a:r>
                        <a:rPr lang="ru-RU" sz="1100" dirty="0" err="1">
                          <a:effectLst/>
                        </a:rPr>
                        <a:t>антипаразитарной</a:t>
                      </a:r>
                      <a:r>
                        <a:rPr lang="ru-RU" sz="1100" dirty="0">
                          <a:effectLst/>
                        </a:rPr>
                        <a:t> обработки поверхности тела и жабр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Противопаразитарные средства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Феномикс</a:t>
                      </a:r>
                      <a:r>
                        <a:rPr lang="ru-RU" sz="1200" dirty="0">
                          <a:effectLst/>
                        </a:rPr>
                        <a:t>/ </a:t>
                      </a:r>
                      <a:r>
                        <a:rPr lang="ru-RU" sz="1200" dirty="0" err="1">
                          <a:effectLst/>
                        </a:rPr>
                        <a:t>никлозамид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OOO "НВЦ </a:t>
                      </a:r>
                      <a:r>
                        <a:rPr lang="ru-RU" sz="1200" dirty="0" err="1">
                          <a:effectLst/>
                        </a:rPr>
                        <a:t>Агроветзащита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порошок для орального применения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для лечения и профилактики цестодозов карповых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Антигельминтные средства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7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Микросал</a:t>
                      </a:r>
                      <a:r>
                        <a:rPr lang="ru-RU" sz="1200" dirty="0">
                          <a:effectLst/>
                        </a:rPr>
                        <a:t>/ </a:t>
                      </a:r>
                      <a:r>
                        <a:rPr lang="ru-RU" sz="1200" dirty="0" err="1">
                          <a:effectLst/>
                        </a:rPr>
                        <a:t>никлозамид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ФГБНУ ФНЦ ВИЭВ РАН,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порошок для орального применения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цестодозах прудовых карповых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Антигельминтные средства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7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СУБ-ПРО/ SUB-PRO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ООО "</a:t>
                      </a:r>
                      <a:r>
                        <a:rPr lang="ru-RU" sz="1200" dirty="0" err="1">
                          <a:effectLst/>
                        </a:rPr>
                        <a:t>ВекторЕвро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порошок для орального применения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для профилактики и в комплексной терапии желудочно-кишечных болезней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11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Антибак</a:t>
                      </a:r>
                      <a:r>
                        <a:rPr lang="ru-RU" sz="1200" dirty="0">
                          <a:effectLst/>
                        </a:rPr>
                        <a:t> 500/ ципрофлоксацина гидрохлорид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OOO "НВЦ </a:t>
                      </a:r>
                      <a:r>
                        <a:rPr lang="ru-RU" sz="1200" dirty="0" err="1">
                          <a:effectLst/>
                        </a:rPr>
                        <a:t>Агроветзащита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порошок для приготовления раствора для парентерального применения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бактериальных болезнях товарных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Производные </a:t>
                      </a:r>
                      <a:r>
                        <a:rPr lang="ru-RU" sz="1100" dirty="0" err="1">
                          <a:effectLst/>
                        </a:rPr>
                        <a:t>нафтиридина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хинолоны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фторхинолоны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125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7896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2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7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реестр лекарственных средств для ветеринарного применения при лечении рыбы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(продолжение)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338567"/>
              </p:ext>
            </p:extLst>
          </p:nvPr>
        </p:nvGraphicFramePr>
        <p:xfrm>
          <a:off x="539552" y="1124744"/>
          <a:ext cx="8049698" cy="561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6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5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1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85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11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46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Антибак</a:t>
                      </a:r>
                      <a:r>
                        <a:rPr lang="ru-RU" sz="1000" dirty="0">
                          <a:effectLst/>
                        </a:rPr>
                        <a:t> 100/ ципрофлоксацина гидрохлорид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OOO "НВЦ Агроветзащита"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порошок для орального применения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 бактериальных болезнях товарных рыб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Производные </a:t>
                      </a:r>
                      <a:r>
                        <a:rPr lang="ru-RU" sz="1000" dirty="0" err="1">
                          <a:effectLst/>
                        </a:rPr>
                        <a:t>нафтиридина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dirty="0" err="1">
                          <a:effectLst/>
                        </a:rPr>
                        <a:t>хинолоны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dirty="0" err="1">
                          <a:effectLst/>
                        </a:rPr>
                        <a:t>фторхинолоны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5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Антибак</a:t>
                      </a:r>
                      <a:r>
                        <a:rPr lang="ru-RU" sz="1050" dirty="0">
                          <a:effectLst/>
                        </a:rPr>
                        <a:t> 250/ ципрофлоксацин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OOO "НВЦ </a:t>
                      </a:r>
                      <a:r>
                        <a:rPr lang="ru-RU" sz="1100" dirty="0" err="1">
                          <a:effectLst/>
                        </a:rPr>
                        <a:t>Агроветзащита</a:t>
                      </a:r>
                      <a:r>
                        <a:rPr lang="ru-RU" sz="1100" dirty="0">
                          <a:effectLst/>
                        </a:rPr>
                        <a:t>"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таблетки для приготовления раствора орального, наружного и местного применения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 бактериальных болезнях декоративных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Производные </a:t>
                      </a:r>
                      <a:r>
                        <a:rPr lang="ru-RU" sz="1050" dirty="0" err="1">
                          <a:effectLst/>
                        </a:rPr>
                        <a:t>нафтиридина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хинолоны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фторхинолоны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Антибак</a:t>
                      </a:r>
                      <a:r>
                        <a:rPr lang="ru-RU" sz="1050" dirty="0">
                          <a:effectLst/>
                        </a:rPr>
                        <a:t> ПРО/ </a:t>
                      </a:r>
                      <a:r>
                        <a:rPr lang="ru-RU" sz="1050" dirty="0" err="1">
                          <a:effectLst/>
                        </a:rPr>
                        <a:t>энрофлоксацин</a:t>
                      </a:r>
                      <a:r>
                        <a:rPr lang="ru-RU" sz="1050" dirty="0">
                          <a:effectLst/>
                        </a:rPr>
                        <a:t> и </a:t>
                      </a:r>
                      <a:r>
                        <a:rPr lang="ru-RU" sz="1050" dirty="0" err="1">
                          <a:effectLst/>
                        </a:rPr>
                        <a:t>метронидазол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OOO "НВЦ </a:t>
                      </a:r>
                      <a:r>
                        <a:rPr lang="ru-RU" sz="1100" dirty="0" err="1">
                          <a:effectLst/>
                        </a:rPr>
                        <a:t>Агроветзащита</a:t>
                      </a:r>
                      <a:r>
                        <a:rPr lang="ru-RU" sz="1100" dirty="0">
                          <a:effectLst/>
                        </a:rPr>
                        <a:t>"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таблетки для орального применения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для лечения и профилактики болезней бактериальной и протозойной этиологии декоративных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Производные </a:t>
                      </a:r>
                      <a:r>
                        <a:rPr lang="ru-RU" sz="1050" dirty="0" err="1">
                          <a:effectLst/>
                        </a:rPr>
                        <a:t>нафтиридина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хинолоны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фторхинолоны</a:t>
                      </a:r>
                      <a:r>
                        <a:rPr lang="ru-RU" sz="1050" dirty="0">
                          <a:effectLst/>
                        </a:rPr>
                        <a:t> в комбинациях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Крустацид</a:t>
                      </a:r>
                      <a:r>
                        <a:rPr lang="ru-RU" sz="1050" dirty="0">
                          <a:effectLst/>
                        </a:rPr>
                        <a:t>/ </a:t>
                      </a:r>
                      <a:r>
                        <a:rPr lang="ru-RU" sz="1050" dirty="0" err="1">
                          <a:effectLst/>
                        </a:rPr>
                        <a:t>дифлубензурон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OOO "НВЦ </a:t>
                      </a:r>
                      <a:r>
                        <a:rPr lang="ru-RU" sz="1100" dirty="0" err="1">
                          <a:effectLst/>
                        </a:rPr>
                        <a:t>Агроветзащита</a:t>
                      </a:r>
                      <a:r>
                        <a:rPr lang="ru-RU" sz="1100" dirty="0">
                          <a:effectLst/>
                        </a:rPr>
                        <a:t>"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порошок для орального применения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для лечения </a:t>
                      </a:r>
                      <a:r>
                        <a:rPr lang="ru-RU" sz="1200" dirty="0" err="1">
                          <a:effectLst/>
                        </a:rPr>
                        <a:t>лернеоза</a:t>
                      </a:r>
                      <a:r>
                        <a:rPr lang="ru-RU" sz="1200" dirty="0">
                          <a:effectLst/>
                        </a:rPr>
                        <a:t> и </a:t>
                      </a:r>
                      <a:r>
                        <a:rPr lang="ru-RU" sz="1200" dirty="0" err="1">
                          <a:effectLst/>
                        </a:rPr>
                        <a:t>аргулеза</a:t>
                      </a:r>
                      <a:r>
                        <a:rPr lang="ru-RU" sz="1200" dirty="0">
                          <a:effectLst/>
                        </a:rPr>
                        <a:t> прудовых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Противопаразитарные средства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6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Бифидум</a:t>
                      </a:r>
                      <a:r>
                        <a:rPr lang="ru-RU" sz="1050" dirty="0">
                          <a:effectLst/>
                        </a:rPr>
                        <a:t>-СХЖ/ бифидобактерии </a:t>
                      </a:r>
                      <a:r>
                        <a:rPr lang="ru-RU" sz="1050" dirty="0" err="1">
                          <a:effectLst/>
                        </a:rPr>
                        <a:t>бифидум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ООО "</a:t>
                      </a:r>
                      <a:r>
                        <a:rPr lang="ru-RU" sz="1100" dirty="0" err="1">
                          <a:effectLst/>
                        </a:rPr>
                        <a:t>ПроБиоФарм</a:t>
                      </a:r>
                      <a:r>
                        <a:rPr lang="ru-RU" sz="1100" dirty="0">
                          <a:effectLst/>
                        </a:rPr>
                        <a:t>"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порошок для приема внутрь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для профилактики и лечения </a:t>
                      </a:r>
                      <a:r>
                        <a:rPr lang="ru-RU" sz="1200" dirty="0" err="1">
                          <a:effectLst/>
                        </a:rPr>
                        <a:t>дисбактериозов</a:t>
                      </a:r>
                      <a:r>
                        <a:rPr lang="ru-RU" sz="1200" dirty="0">
                          <a:effectLst/>
                        </a:rPr>
                        <a:t> и повышения естественной резистентности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Желудочно-кишечные средства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15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Антипар</a:t>
                      </a:r>
                      <a:r>
                        <a:rPr lang="ru-RU" sz="1050" dirty="0">
                          <a:effectLst/>
                        </a:rPr>
                        <a:t>/ тетраметил-4,4-диаминотрифенилметан оксалат (малахитовый зеленый) и формалин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OOO "НВЦ </a:t>
                      </a:r>
                      <a:r>
                        <a:rPr lang="ru-RU" sz="1100" dirty="0" err="1">
                          <a:effectLst/>
                        </a:rPr>
                        <a:t>Агроветзащита</a:t>
                      </a:r>
                      <a:r>
                        <a:rPr lang="ru-RU" sz="1100" dirty="0">
                          <a:effectLst/>
                        </a:rPr>
                        <a:t>"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раствор для наружного применения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для лечения и профилактики инфекционных и инвазионных болезней декоративных рыб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Антисептические средства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3" y="188640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650" y="116632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1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25" y="116633"/>
            <a:ext cx="8229600" cy="72008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разрешенных препаратов, утвержденный Департаментом ветеринарии России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53346"/>
            <a:ext cx="9143999" cy="5904654"/>
          </a:xfrm>
        </p:spPr>
        <p:txBody>
          <a:bodyPr>
            <a:normAutofit fontScale="55000" lnSpcReduction="20000"/>
          </a:bodyPr>
          <a:lstStyle/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левомицетин (действующее вещество хлорамфеникол);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окситетрациклина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гидрохлорид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окситетрациклина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гидрохлорид) и другие препараты тетрациклиновой группы;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эритромицин (действующее вещество эритромицин);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фуразолидон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фуразолидон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биомицин.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настоящее время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рекомендуются для использования следующие препараты: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гентамицин;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ципрофлоксацин);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бацилхин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бацитрацин);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биовит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хлортетрациклин);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дибиомицин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экмодибиомицин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кормогризин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гризин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нифулин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бифузол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фурадонин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фурадонин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фурокарп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фурозолидон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фуртин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(действующее вещество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фуралтадон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44" y="0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1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vn_zhdamirov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-352425"/>
            <a:ext cx="1080135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4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652"/>
            <a:ext cx="8640960" cy="10081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обследование предприятия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ООО «Лапландия»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vn_zhdamirov\Desktop\ЛОРС 2021\ef7748b1-b41b-4c76-bd25-c72f80414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00" y="1304985"/>
            <a:ext cx="3168351" cy="25922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2" name="Picture 4" descr="C:\Users\vn_zhdamirov\Desktop\ЛОРС 2021\29c2b71a-546d-42c5-8edf-64c35b2b57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68" y="1287682"/>
            <a:ext cx="2126084" cy="2537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3" name="Picture 5" descr="C:\Users\vn_zhdamirov\Desktop\ЛОРС 2021\711e3b8a321ac7cc1c90ea3a5ede3e7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0" y="1317562"/>
            <a:ext cx="3231270" cy="25817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 descr="IMG-20201014-WA003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"/>
          <a:stretch/>
        </p:blipFill>
        <p:spPr bwMode="auto">
          <a:xfrm>
            <a:off x="539552" y="4180098"/>
            <a:ext cx="2834378" cy="23323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98" y="4140705"/>
            <a:ext cx="3199190" cy="23717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4" name="Picture 6" descr="C:\Users\vn_zhdamirov\Desktop\ЛОРС 2021\IMG-20210225-WA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30" y="4140705"/>
            <a:ext cx="1804892" cy="23323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91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19" y="33291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92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88" y="92891"/>
            <a:ext cx="8142568" cy="81582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мониторинг вирусных заболеваний рыб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98061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диагностики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- 8 ноября 2019 года;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-  152 исследования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Выборг, ул. Приморская, д. 55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ЛО «СББЖ Выборгского района»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(813 78) 56-637, 8 (813 78) 56-466 </a:t>
            </a:r>
          </a:p>
          <a:p>
            <a:pPr marL="0" indent="0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Рисунок 11" descr="http://veterinary.lenobl.ru/media/uploads/userfiles/2019/11/12/11c78199-bc57-45db-b4eb-e52e50e60e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75" y="3645024"/>
            <a:ext cx="3842015" cy="288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Рисунок 13" descr="Исследование форели на вирусные болезни теперь и в Ленинградской област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2" y="3645024"/>
            <a:ext cx="3664143" cy="288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8" y="0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520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95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3065512" cy="504056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работы Регионального центра эпизоотического и экологического мониторинга акваторий Ленинградской области и диагностических лабораторий в 2021 году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91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246" y="8454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426583"/>
              </p:ext>
            </p:extLst>
          </p:nvPr>
        </p:nvGraphicFramePr>
        <p:xfrm>
          <a:off x="3173016" y="480512"/>
          <a:ext cx="5045251" cy="628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Лист" r:id="rId6" imgW="7619880" imgH="9496412" progId="Excel.Sheet.12">
                  <p:embed/>
                </p:oleObj>
              </mc:Choice>
              <mc:Fallback>
                <p:oleObj name="Лист" r:id="rId6" imgW="7619880" imgH="94964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3016" y="480512"/>
                        <a:ext cx="5045251" cy="6288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40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95" y="64583"/>
            <a:ext cx="8184054" cy="115212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Эпизоотическое состояние предприятий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Ленинградской области в 2021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53" y="1260119"/>
            <a:ext cx="8881720" cy="338437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эпизоотическое и ветеринарно-санитарное состояние предприятий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благополучным;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вспышек инфекционных и инвазионных заболеваний не выявлено;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отмечены возбудители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апиозомоза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ихтиофтириоза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моногеноидоза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диплостомоза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ихтиофтириоза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акантоцефалеза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триенофороза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нематодоза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дифиллоботриоза, 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филлометроидоза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эргазилеза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невысокими показателями инвазии;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отмечались случаи отхода рыбы от бактериальных заболеваний (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флексибактериоз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фурункулез). Оказано содействие в лечении.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случаи отхода рыбы (рыбзаводах около 250 тыс. экз. молоди, на товарных предприятиях – около 50 тонн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связи с проявлением болезней незаразной природы (алиментарные). 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инфекционных заболеваний не отмечены,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 причиной отхода рыбы явились  неблагоприятные погодные условия и вызванными ими токсикозы.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91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19" y="81762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vn_zhdamirov\Downloads\IMG-20210625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9" y="4554003"/>
            <a:ext cx="1905246" cy="2250370"/>
          </a:xfrm>
          <a:prstGeom prst="rect">
            <a:avLst/>
          </a:prstGeom>
          <a:noFill/>
          <a:ln w="38100">
            <a:solidFill>
              <a:srgbClr val="376092"/>
            </a:solidFill>
          </a:ln>
        </p:spPr>
      </p:pic>
      <p:pic>
        <p:nvPicPr>
          <p:cNvPr id="8" name="Рисунок 7" descr="C:\Users\vn_zhdamirov\Downloads\IMG-20210609-WA00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3" y="4561846"/>
            <a:ext cx="2041911" cy="2250370"/>
          </a:xfrm>
          <a:prstGeom prst="rect">
            <a:avLst/>
          </a:prstGeom>
          <a:noFill/>
          <a:ln w="38100">
            <a:solidFill>
              <a:srgbClr val="376092"/>
            </a:solidFill>
          </a:ln>
        </p:spPr>
      </p:pic>
      <p:pic>
        <p:nvPicPr>
          <p:cNvPr id="9" name="Рисунок 8" descr="C:\Users\vn_zhdamirov\Downloads\IMG-20210630-WA00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55176"/>
            <a:ext cx="2376264" cy="2221062"/>
          </a:xfrm>
          <a:prstGeom prst="rect">
            <a:avLst/>
          </a:prstGeom>
          <a:noFill/>
          <a:ln w="38100">
            <a:solidFill>
              <a:srgbClr val="376092"/>
            </a:solidFill>
          </a:ln>
        </p:spPr>
      </p:pic>
      <p:pic>
        <p:nvPicPr>
          <p:cNvPr id="11" name="Рисунок 10" descr="C:\Users\vn_zhdamirov\Downloads\163523433118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60" y="4561846"/>
            <a:ext cx="2376264" cy="2202365"/>
          </a:xfrm>
          <a:prstGeom prst="rect">
            <a:avLst/>
          </a:prstGeom>
          <a:noFill/>
          <a:ln w="38100"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1883696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90" y="175546"/>
            <a:ext cx="8229600" cy="106612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Эпизоотическое состояние предприятий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Ленинградской области в 2022 году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0236" y="1990829"/>
            <a:ext cx="5554960" cy="5141167"/>
          </a:xfrm>
        </p:spPr>
        <p:txBody>
          <a:bodyPr>
            <a:normAutofit fontScale="92500"/>
          </a:bodyPr>
          <a:lstStyle/>
          <a:p>
            <a:pPr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 (7 дней), отход (100-150 экз. муксуна) на фоне повышения температуры воды, поступления грязной воды и отсутствия фильтрации;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июнь (3 дня) повторный отход (1000 – 1200 экз.) с клиническими признаками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флексибактериоза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набухшие жабры, не полностью прикрытые крышками;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окситетрациклин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 мг на 1 кг. рыбы),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фуразолидон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(100 мг. на 1 кг. корма), витамин  С  (2 гр. на 1 кг. корма),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чиктоник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мл. на 1 кг. корма) с кормом.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ИХТИОПАТОЛОГИЯ\ФОТО ПАРАЗИТОВ И ПАТОЛОГИЙ\ФЛЕКСИБАКТЕРИОЗ в МОторном\IMG-20220704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4" y="1484784"/>
            <a:ext cx="18862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ИХТИОПАТОЛОГИЯ\ФОТО ПАРАЗИТОВ И ПАТОЛОГИЙ\ФЛЕКСИБАКТЕРИОЗ в МОторном\IMG-20220704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4" y="4090165"/>
            <a:ext cx="1907727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91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19" y="81762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B1E940-B0C5-4D84-9026-E65961772F3D}"/>
              </a:ext>
            </a:extLst>
          </p:cNvPr>
          <p:cNvSpPr txBox="1"/>
          <p:nvPr/>
        </p:nvSpPr>
        <p:spPr>
          <a:xfrm>
            <a:off x="2706632" y="1468544"/>
            <a:ext cx="6437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Флексибактериоз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молоди муксуна и чира: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4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1812" y="872046"/>
            <a:ext cx="2880320" cy="3421049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рисков возникновения болезней рыб  </a:t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Ленинградской области</a:t>
            </a:r>
            <a:endParaRPr lang="ru-RU" sz="25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930401"/>
              </p:ext>
            </p:extLst>
          </p:nvPr>
        </p:nvGraphicFramePr>
        <p:xfrm>
          <a:off x="0" y="7028"/>
          <a:ext cx="6516215" cy="6850973"/>
        </p:xfrm>
        <a:graphic>
          <a:graphicData uri="http://schemas.openxmlformats.org/drawingml/2006/table">
            <a:tbl>
              <a:tblPr firstRow="1" firstCol="1" bandRow="1"/>
              <a:tblGrid>
                <a:gridCol w="2003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35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90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5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Список болезней рыб МЭБ 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Перечень заразных и иных болезней объектов </a:t>
                      </a: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аквакультуры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(Приказ МСХ РФ №62 от 09.03.2011)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Перечень заразных</a:t>
                      </a:r>
                      <a:r>
                        <a:rPr lang="ru-RU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особо опасных</a:t>
                      </a:r>
                      <a:r>
                        <a:rPr lang="ru-RU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болезней животных</a:t>
                      </a:r>
                      <a:r>
                        <a:rPr lang="ru-RU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(карантинных) (Приказ МСХ РФ №476 от 19.12.2011)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Весенняя </a:t>
                      </a: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виремия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карповых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Весенняя </a:t>
                      </a: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виремия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карпов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Весенняя </a:t>
                      </a: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виремия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карпа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Вирусная геморрагическая септицемия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Вирусная геморрагическая септицемия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Вирусная геморрагическая септицемия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Инфекционная анемия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Инфекционная анемия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Инфекционный некроз гемопоэтической ткани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7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Инфекционный некроз гемопоэтической ткани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Инфекционный некроз гемопоэтической ткани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Инфекционный некроз поджелудочной железы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7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Эпизоотический </a:t>
                      </a: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гематопоэтический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некроз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Инфекционный некроз поджелудочной железы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Аэромонозы карповых и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Эпизоотический ульцеративный синдром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Аэромонозы карповых и лосоевых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Ботриоцефалез карповых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Гиродактилез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Гиродактилез карповых и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Воспаление плавательного пузыря карповых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Иридовирусная болезнь красного морского леща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Бактериальная почечная болезнь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Бранхиомикоз карповых и сиговых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Герпесвирусная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болезнь карпа кои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Бориоцефалез карповых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Миксобактериозы лососевых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Воспаление плавательного пузыря карповых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Филометроидоз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карповых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Бранхиомикоз карповых и сиговых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0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Миксобактериозы лососевых и осетровых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1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Филометроидоз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карповых 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7363" marR="37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72" y="234419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20" y="260648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83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991"/>
            <a:ext cx="8229600" cy="101675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Эпизоотическое состояние предприятий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Ленинградской области в 2022 году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3140" y="1276922"/>
            <a:ext cx="5122912" cy="5832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Незаразные болезни: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 годовиков форели (150 кг.) в садках в реке (глубина 2,5 м,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 С, 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=6,8 -7,0 мг/дм3);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некроз плавников 30-40 % рыбы, водянка. Пат/анатомия: некротические повреждения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концов жаберных лепестков, увеличение в размерах головной почки, гиперемия кишечника;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исследования воды (гидрохимия, микробиология), рыбы (бактерии, паразиты), корма.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 в воде!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Аммиак и соли аммония превышение ПДК в 11 раз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вызванный накоплением аммония в тканях рыбы, произошедшем вследствие высоких концентраций аммиака в воде, усугубленный высокими значениями температуры. </a:t>
            </a:r>
          </a:p>
          <a:p>
            <a:pPr>
              <a:buFontTx/>
              <a:buChar char="-"/>
            </a:pPr>
            <a:endParaRPr lang="ru-RU" sz="2800" dirty="0"/>
          </a:p>
          <a:p>
            <a:pPr>
              <a:buFontTx/>
              <a:buChar char="-"/>
            </a:pP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91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19" y="81762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78D850-D3DA-4145-A520-1338BB4B8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6"/>
          <a:stretch/>
        </p:blipFill>
        <p:spPr>
          <a:xfrm rot="16200000">
            <a:off x="694138" y="605153"/>
            <a:ext cx="1296047" cy="23354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7333370-2647-452B-8E60-DF0C3BC4D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75" y="4766256"/>
            <a:ext cx="2062313" cy="15467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C10FBD2-A996-49DB-B2C1-1828F490A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0" y="3419879"/>
            <a:ext cx="2062313" cy="15467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BED243-C753-487C-B29E-F2505E6905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15" y="2135410"/>
            <a:ext cx="1944216" cy="14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" y="3942184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DFFA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5085184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DFFAFD"/>
                </a:solidFill>
              </a:rPr>
              <a:t>8 (911) 842-52-34</a:t>
            </a:r>
          </a:p>
          <a:p>
            <a:pPr algn="ctr"/>
            <a:r>
              <a:rPr lang="en-US" sz="2800" dirty="0" smtClean="0">
                <a:solidFill>
                  <a:srgbClr val="DFFAFD"/>
                </a:solidFill>
              </a:rPr>
              <a:t>zhdamiro</a:t>
            </a:r>
            <a:r>
              <a:rPr lang="en-US" sz="2800" dirty="0">
                <a:solidFill>
                  <a:srgbClr val="DFFAFD"/>
                </a:solidFill>
              </a:rPr>
              <a:t>f</a:t>
            </a:r>
            <a:r>
              <a:rPr lang="en-US" sz="2800" dirty="0" smtClean="0">
                <a:solidFill>
                  <a:srgbClr val="DFFAFD"/>
                </a:solidFill>
              </a:rPr>
              <a:t>@</a:t>
            </a:r>
            <a:r>
              <a:rPr lang="en-US" sz="2800" dirty="0" smtClean="0">
                <a:solidFill>
                  <a:srgbClr val="DFFAFD"/>
                </a:solidFill>
              </a:rPr>
              <a:t>gmail.com</a:t>
            </a:r>
            <a:endParaRPr lang="ru-RU" sz="2800" dirty="0">
              <a:solidFill>
                <a:srgbClr val="DFFAFD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17" y="570784"/>
            <a:ext cx="1377950" cy="159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26" y="548679"/>
            <a:ext cx="1964968" cy="16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7933"/>
            <a:ext cx="1814955" cy="162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675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232" y="103118"/>
            <a:ext cx="7351534" cy="9563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для </a:t>
            </a:r>
            <a:r>
              <a:rPr lang="ru-RU" sz="36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3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130" y="1700808"/>
            <a:ext cx="8947757" cy="5616623"/>
          </a:xfrm>
        </p:spPr>
        <p:txBody>
          <a:bodyPr>
            <a:normAutofit fontScale="55000" lnSpcReduction="20000"/>
          </a:bodyPr>
          <a:lstStyle/>
          <a:p>
            <a:pPr lvl="0" algn="just"/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опасны для рыб естественных водоёмов и при выращивании в </a:t>
            </a:r>
            <a:r>
              <a:rPr lang="ru-RU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вирусных заболеваний – мельчайшие организмы, размеры которых не превышают 300-350 </a:t>
            </a:r>
            <a:r>
              <a:rPr lang="ru-RU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Они локализуются как в цитоплазме, так и в ядре живой клетки; </a:t>
            </a:r>
          </a:p>
          <a:p>
            <a:pPr lvl="0" algn="just"/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Наносят существенный вред предприятиям </a:t>
            </a:r>
            <a:r>
              <a:rPr lang="ru-RU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сопровождаются  повышенной гибелью рыб (иногда до 100 %), 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их не приносит положительных результатов, а коммерческие вакцины, как правило,  отсутствуют;</a:t>
            </a:r>
          </a:p>
          <a:p>
            <a:pPr lvl="0" algn="just"/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Источниками инфекций являются больные рыбы и их выделения, половые продукты (икра), трупы погибших рыб, вода, ил, рыбоводный инвентарь, пруды и бассейны для разведения;</a:t>
            </a:r>
          </a:p>
          <a:p>
            <a:pPr lvl="0" algn="just"/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вирусных заболеваний в </a:t>
            </a:r>
            <a:r>
              <a:rPr lang="ru-RU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основана </a:t>
            </a:r>
            <a:r>
              <a:rPr lang="ru-RU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предупреждении проникновения возбудителей в благополучные хозяйства, строгом выполнении рыбоводно-мелиоративных и ветеринарно-санитарных требований.</a:t>
            </a:r>
          </a:p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528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26" y="137413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F3E21B-319F-4D4B-813B-024CF0B3133B}"/>
              </a:ext>
            </a:extLst>
          </p:cNvPr>
          <p:cNvSpPr txBox="1"/>
          <p:nvPr/>
        </p:nvSpPr>
        <p:spPr>
          <a:xfrm>
            <a:off x="2618387" y="1177588"/>
            <a:ext cx="3907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болезни рыб</a:t>
            </a:r>
          </a:p>
        </p:txBody>
      </p:sp>
    </p:spTree>
    <p:extLst>
      <p:ext uri="{BB962C8B-B14F-4D97-AF65-F5344CB8AC3E}">
        <p14:creationId xmlns:p14="http://schemas.microsoft.com/office/powerpoint/2010/main" val="46084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79208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04456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Инфекционный некроз гемопоэтической ткани (ИНГТ, IHN)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высоко контагиозная вирус­ная болезнь лососевых рыб, наблюдающаяся в пресноводной и морской аквакультуре, протекает по типу эпизоотии и сопровождается массовой гибелью рыб (до 100 %);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восприимчива к заболеванию молодь до 2—6-месячного возраста;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клинические признаки: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анорексия и угне­тение рыб, утрата реакции на внешние раздражители. Больные рыбы приобретают темную окраску, ложатся на дно или поднима­ются к поверхности воды. Экзофтальм, побледнение жабр, точечные кровоизлияния в ткани глаз, оснований плавников, реже — на брюшке и позади головы. Брюшко увеличено (растянуто). Из ану­са отдельных больных рыб свисают длинные тяжи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слизеподобной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консистенции с сероватым оттенком (иногда с примесью крови);</a:t>
            </a:r>
          </a:p>
          <a:p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4294" b="5971"/>
          <a:stretch/>
        </p:blipFill>
        <p:spPr bwMode="auto">
          <a:xfrm>
            <a:off x="899592" y="5092888"/>
            <a:ext cx="5061097" cy="137473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528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26" y="137413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30" y="5092888"/>
            <a:ext cx="2637343" cy="1374734"/>
          </a:xfrm>
          <a:prstGeom prst="rect">
            <a:avLst/>
          </a:prstGeom>
          <a:noFill/>
          <a:ln w="28575">
            <a:solidFill>
              <a:srgbClr val="37609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425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A06234-92E0-4648-9BF5-B4623C48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4" y="-144036"/>
            <a:ext cx="8194871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для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деятельности: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ИНГТ в 2021 году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3450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28" y="0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3" y="998964"/>
            <a:ext cx="3808683" cy="228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980728"/>
            <a:ext cx="417646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104 очага:   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Дания (11 очагов):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17-18 мая первая вспышка Центральная Ютландия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Midtjylland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Более 2 млн. особей радужной форели навеской от 2 г до 3 кг.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08 сентября - более 2 млн. особей.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Финляндии (4 очага):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мая - Аланские острова, завоз из Дании;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уничтожено около 1 млн. особей радужной форели.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страны: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 (6 очагов)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Австрия, Хорватия, Китай, Италия (по 1 очагу)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  (79 очагов).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3068960"/>
            <a:ext cx="2447094" cy="185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xmlns="" id="{6DC3BD30-8413-46ED-B94F-1087A4047A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9" y="4751179"/>
            <a:ext cx="4073803" cy="20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312"/>
            <a:ext cx="8229600" cy="85010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b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  <a:endParaRPr lang="ru-RU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9679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28" y="0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ак 47-й регион защищает рыбоводные предприятия от вируса, убивающего форель">
            <a:hlinkClick r:id="" action="ppaction://media"/>
            <a:extLst>
              <a:ext uri="{FF2B5EF4-FFF2-40B4-BE49-F238E27FC236}">
                <a16:creationId xmlns:a16="http://schemas.microsoft.com/office/drawing/2014/main" xmlns="" id="{9DB71EC9-4D74-4FE7-AE9C-347BC55A4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906" y="1403757"/>
            <a:ext cx="8406680" cy="47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06"/>
            <a:ext cx="9144000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b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10471"/>
            <a:ext cx="9025668" cy="36772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Герпесвироз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карпа Кои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(KHVD) 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 контагиозное заболевание карповых рыб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поражает рыбу разных возрастных групп, возможен отход  до 100 %. Вирус может оставаться в организме рыб в течение длительного периода времени;</a:t>
            </a:r>
          </a:p>
          <a:p>
            <a:pPr algn="just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 распространяется через фекалии, мочу, жабры, слизь. Переносчиком инфекции служит вода, другие виды рыб, паразитические беспозвоночные и рыбоядные птицы и млекопитающие, рыбоводное оборудование.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способ профилактики болезни — завоз рыбы из благополучных хозяйств;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признаки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разрушения кожных покровов, некроз, бледность жабр и покровов, западающие глаза, учащенное дыхание, нарушение координации движений. Патологическое разрастание и дегенерация эпителия жабр, очаги некрозов в печени, селезенке, эпителии кишечника;</a:t>
            </a:r>
          </a:p>
          <a:p>
            <a:pPr algn="just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список особо опасных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влияющих на международную торговлю болезней рыб обязательных к декларированию во Всемирной организации по охране здоровья животных (МЭБ).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57" y="4466108"/>
            <a:ext cx="2699959" cy="236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1" y="4454899"/>
            <a:ext cx="4752529" cy="238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528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26" y="137413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16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0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br>
              <a:rPr lang="ru-RU" sz="29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9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29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деятельности, </a:t>
            </a:r>
            <a:r>
              <a:rPr lang="ru-RU" sz="29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герпесвироз</a:t>
            </a:r>
            <a:r>
              <a:rPr lang="ru-RU" sz="29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карпа кои в 2021 году </a:t>
            </a:r>
            <a:endParaRPr lang="ru-RU" dirty="0"/>
          </a:p>
        </p:txBody>
      </p:sp>
      <p:pic>
        <p:nvPicPr>
          <p:cNvPr id="4" name="Объект 3" descr="F:\Съемный диск (АВЗ)\Срочные дела на конец 2021\Отчет 2021\Эпидситуация\Рыбы\Коигерпесвироз\Безимени-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78559"/>
            <a:ext cx="3661580" cy="2626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99509" y="1340768"/>
            <a:ext cx="48485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25 очагов: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Иран (2 очага)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провинция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Мазендеран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погибло и было уничтожено около 60 000 особей обыкновенного карпа;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Другие страны: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 (12 очагов) дикая рыба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Израиль, Словакия, Румыния, Германия, Китай (по 2 очага); Южная Африка (1 очаг).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2020 году – 53 очага: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Словения (7 очагов), Хорватия (4 очага), Словакия (3 очага), Румыния, Южная Африка, Австрия, Бельгия, Чехия, Дания, Германия, Голландия, Норвегия, Венгрия, Великобритания, США, Канада, Тринидад и Тобаго, Индонезия, Малайзия, Япония, Китай, Тайвань, Корея,  Израиль (по 1 очагу);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Ирак (18 очагов).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смертности почти 100% общие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составили более миллиона рыб семейства карповых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3450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26" y="137413"/>
            <a:ext cx="774542" cy="6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fsvps.gov.ru/fsvps-docs/ru/news/files/42586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35" y="4094082"/>
            <a:ext cx="3058285" cy="262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129" y="115629"/>
            <a:ext cx="8229600" cy="73051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b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аквакультурной</a:t>
            </a: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1052736"/>
            <a:ext cx="8947757" cy="5688631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ru-RU" sz="2000" dirty="0">
                <a:solidFill>
                  <a:prstClr val="black"/>
                </a:solidFill>
              </a:rPr>
              <a:t>                                  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Бактериальные болезни рыб 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опасны для рыб при выращивании 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Возбудителями являются одноклеточные микроорганизмы — бактерии. В основном, имеют длину до 1 мкм и ширину до 0,5 мкм;</a:t>
            </a:r>
          </a:p>
          <a:p>
            <a:pPr lvl="0" algn="just"/>
            <a:r>
              <a:rPr lang="ru-RU" sz="2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в воде водоёмов, грунте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Становятся вирулентными в условиях, когда рыба находится в ослабленном состоянии (стресс, неблагоприятные условия среды). Приводят к повышенным отходам рыбы;</a:t>
            </a:r>
          </a:p>
          <a:p>
            <a:pPr lvl="0"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инфекции больные рыбы и рыбы-носители, передача через воду и перевозки инфицированной рыбы, икры рыб;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проявления: кровоизлияния, водянка,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ерошения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чешуи, изменение цвета покровов тела, появление язв, некрозов, воспалений, разрушение мышц, плавников;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Поддаются лечению медикаментозными препаратами, имеются коммерческие вакцины;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строится прежде всего на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жестком соблюдении санитарно-ветеринарных требований, технологий выращивания рыбы и сведении к минимуму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стрессирующих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рыбу факторов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endParaRPr lang="ru-RU" sz="2000" dirty="0"/>
          </a:p>
        </p:txBody>
      </p:sp>
      <p:pic>
        <p:nvPicPr>
          <p:cNvPr id="6" name="Picture 3" descr="C:\Documents and Settings\monotonic\Desktop\эмблема ихтио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8" y="92888"/>
            <a:ext cx="774542" cy="6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117"/>
            <a:ext cx="528026" cy="61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5436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5571</TotalTime>
  <Words>1860</Words>
  <Application>Microsoft Office PowerPoint</Application>
  <PresentationFormat>Экран (4:3)</PresentationFormat>
  <Paragraphs>229</Paragraphs>
  <Slides>21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1_Тема Office</vt:lpstr>
      <vt:lpstr>Лист</vt:lpstr>
      <vt:lpstr>Об эпизоотическом благополучии предприятий аквакультуры Ленинградской области.  </vt:lpstr>
      <vt:lpstr>Анализ рисков возникновения болезней рыб   в аквакультуре Ленинградской области</vt:lpstr>
      <vt:lpstr>Риски для аквакультурной деятельности </vt:lpstr>
      <vt:lpstr>Риски  для аквакультурной деятельности </vt:lpstr>
      <vt:lpstr>Риски для аквакультурной деятельности:  ИНГТ в 2021 году</vt:lpstr>
      <vt:lpstr>Риски  для аквакультурной деятельности </vt:lpstr>
      <vt:lpstr>Риски  для аквакультурной деятельности </vt:lpstr>
      <vt:lpstr>Риски  для аквакультурной деятельности, герпесвироз карпа кои в 2021 году </vt:lpstr>
      <vt:lpstr>Риски  для аквакультурной деятельности </vt:lpstr>
      <vt:lpstr>Пресноводный амебиаз радужной форели  </vt:lpstr>
      <vt:lpstr>Государственный реестр лекарственных средств для ветеринарного применения при лечении рыбы  </vt:lpstr>
      <vt:lpstr>Государственный реестр лекарственных средств для ветеринарного применения при лечении рыбы  (продолжение) </vt:lpstr>
      <vt:lpstr>Перечень разрешенных препаратов, утвержденный Департаментом ветеринарии России</vt:lpstr>
      <vt:lpstr>Презентация PowerPoint</vt:lpstr>
      <vt:lpstr>Комплексное обследование предприятия аквакультуры ООО «Лапландия» </vt:lpstr>
      <vt:lpstr>Региональный мониторинг вирусных заболеваний рыб</vt:lpstr>
      <vt:lpstr>Показатели работы Регионального центра эпизоотического и экологического мониторинга акваторий Ленинградской области и диагностических лабораторий в 2021 году </vt:lpstr>
      <vt:lpstr>Эпизоотическое состояние предприятий аквакультуры Ленинградской области в 2021 году</vt:lpstr>
      <vt:lpstr>Эпизоотическое состояние предприятий аквакультуры Ленинградской области в 2022 году</vt:lpstr>
      <vt:lpstr>Эпизоотическое состояние предприятий аквакультуры Ленинградской области в 2022 году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monotonic</dc:creator>
  <cp:lastModifiedBy>Виталий Николаевич Ждамиров</cp:lastModifiedBy>
  <cp:revision>325</cp:revision>
  <dcterms:created xsi:type="dcterms:W3CDTF">2019-09-09T16:52:26Z</dcterms:created>
  <dcterms:modified xsi:type="dcterms:W3CDTF">2022-08-22T05:00:36Z</dcterms:modified>
</cp:coreProperties>
</file>