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946" r:id="rId3"/>
  </p:sldMasterIdLst>
  <p:notesMasterIdLst>
    <p:notesMasterId r:id="rId24"/>
  </p:notesMasterIdLst>
  <p:sldIdLst>
    <p:sldId id="489" r:id="rId4"/>
    <p:sldId id="490" r:id="rId5"/>
    <p:sldId id="491" r:id="rId6"/>
    <p:sldId id="492" r:id="rId7"/>
    <p:sldId id="493" r:id="rId8"/>
    <p:sldId id="494" r:id="rId9"/>
    <p:sldId id="415" r:id="rId10"/>
    <p:sldId id="469" r:id="rId11"/>
    <p:sldId id="413" r:id="rId12"/>
    <p:sldId id="479" r:id="rId13"/>
    <p:sldId id="487" r:id="rId14"/>
    <p:sldId id="427" r:id="rId15"/>
    <p:sldId id="456" r:id="rId16"/>
    <p:sldId id="481" r:id="rId17"/>
    <p:sldId id="455" r:id="rId18"/>
    <p:sldId id="474" r:id="rId19"/>
    <p:sldId id="484" r:id="rId20"/>
    <p:sldId id="486" r:id="rId21"/>
    <p:sldId id="488" r:id="rId22"/>
    <p:sldId id="485" r:id="rId23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3333CC"/>
    <a:srgbClr val="336600"/>
    <a:srgbClr val="008000"/>
    <a:srgbClr val="333333"/>
    <a:srgbClr val="5F5F5F"/>
    <a:srgbClr val="99FF66"/>
    <a:srgbClr val="0066CC"/>
    <a:srgbClr val="FF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9513" autoAdjust="0"/>
    <p:restoredTop sz="94660" autoAdjust="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43963254593173E-2"/>
          <c:y val="0.18604367162438029"/>
          <c:w val="0.89745603674540686"/>
          <c:h val="0.72112459900845727"/>
        </c:manualLayout>
      </c:layout>
      <c:barChart>
        <c:barDir val="col"/>
        <c:grouping val="clustered"/>
        <c:varyColors val="0"/>
        <c:ser>
          <c:idx val="0"/>
          <c:order val="0"/>
          <c:tx>
            <c:v>ПРОИЗВОДСТВО</c:v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dirty="0"/>
                      <a:t>9,3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4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</c:numLit>
          </c:cat>
          <c:val>
            <c:numRef>
              <c:f>Лист1!$A$3:$D$3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10.85</c:v>
                </c:pt>
                <c:pt idx="2">
                  <c:v>12.3</c:v>
                </c:pt>
                <c:pt idx="3">
                  <c:v>12.6</c:v>
                </c:pt>
              </c:numCache>
            </c:numRef>
          </c:val>
        </c:ser>
        <c:ser>
          <c:idx val="1"/>
          <c:order val="1"/>
          <c:tx>
            <c:v>РЕАЛИЗАЦИЯ</c:v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4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</c:numLit>
          </c:cat>
          <c:val>
            <c:numRef>
              <c:f>Лист1!$A$4:$D$4</c:f>
              <c:numCache>
                <c:formatCode>General</c:formatCode>
                <c:ptCount val="4"/>
                <c:pt idx="0">
                  <c:v>4.96</c:v>
                </c:pt>
                <c:pt idx="1">
                  <c:v>5.5</c:v>
                </c:pt>
                <c:pt idx="2">
                  <c:v>6.6</c:v>
                </c:pt>
                <c:pt idx="3">
                  <c:v>6.9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052672"/>
        <c:axId val="60225152"/>
      </c:barChart>
      <c:catAx>
        <c:axId val="3305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225152"/>
        <c:crosses val="autoZero"/>
        <c:auto val="1"/>
        <c:lblAlgn val="ctr"/>
        <c:lblOffset val="100"/>
        <c:noMultiLvlLbl val="0"/>
      </c:catAx>
      <c:valAx>
        <c:axId val="6022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30526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0147659667541566"/>
          <c:y val="9.7222222222222224E-2"/>
          <c:w val="0.49704658792650919"/>
          <c:h val="8.371719160104987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1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6464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752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9752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AB8FDA-D57A-4918-AFD6-B8E004851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519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B8FDA-D57A-4918-AFD6-B8E004851F34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55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1611" indent="-2852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0940" indent="-22818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597316" indent="-22818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3692" indent="-22818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0068" indent="-22818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66445" indent="-22818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2821" indent="-22818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79196" indent="-22818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FE62182-BED7-4E3C-845F-B8CFB66675F5}" type="slidenum">
              <a:rPr kumimoji="0" lang="ru-RU" altLang="ru-RU" smtClean="0"/>
              <a:pPr>
                <a:spcBef>
                  <a:spcPct val="0"/>
                </a:spcBef>
              </a:pPr>
              <a:t>13</a:t>
            </a:fld>
            <a:endParaRPr kumimoji="0" lang="ru-RU" alt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123C5-791E-4DC1-A180-9B3E80EEF5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20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EA49A-AA22-4521-B82A-23E3BF3D76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81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7DB37-619D-4713-BBB7-D1CA8A4855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57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CE63-8995-40A3-9960-BA9A69C315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598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26396-4462-4339-8372-2DEBE273B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881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4319-9881-4C5D-9C2D-A261EAB8E34B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B42B8FF-9827-40C6-A35E-2051D998EE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343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98C10-9C67-47D7-B9F3-7F66D299F777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C86CD9A-D13B-41EA-B244-183E0843FC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14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38F0-61E6-400D-90D1-3B252D6DBF9B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A4FABF-05BC-435D-A4F2-51BED2BB6C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2233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8E66A-BA22-436F-82CE-83F83617BD80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7C5174C-720C-4613-9A5E-FDE84F4EEA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6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DC396-BAE5-4130-8691-740F981EC7C2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62C0D1-914F-4282-B3CF-BE98DD2E35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9259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21F7F-DD22-4C40-B99F-7C78F06A0156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E1CF07-7F6A-4E5B-91D7-E73E013ABD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636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8AB7-5450-423A-8432-4E33C3160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6739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35E0B-30E8-4580-A07B-855E191644ED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02147C2-DFCF-4973-BD40-04EE3AC78D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871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C7CBC-884D-4CBA-86F7-F17759BFB684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5EEEC1-D1F3-4F86-B7E4-F3E19DA8FD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7830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6E35-A366-4F2F-A16E-97FFF031FD90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99335D-C4B6-4D45-A988-1465B34505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82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A3A4D-FCDD-4309-8703-3077C5CB0EED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BF4FF7-FEB0-40C8-B87F-22326EC386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647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9677-9F90-4349-9A66-A4174C4EC87F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4C4B2B-501F-4137-B1A5-4DE8D37EB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8660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36116B-E8D7-44D1-A43B-1BDD2C733E43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E187995-BE58-4EC2-88D6-531C46C3C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08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BA50355-37F6-4EB3-9B96-029121F27A44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000E02-1DCF-4323-A3D5-DFDEB574E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7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111177-89A8-4E66-9567-D35DA7BF0E64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533B3B-D6BF-45C7-AB4F-14C9A1A8D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496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1DE83B-5553-4693-BF36-692C6105F680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B2361EF-B267-4F72-9709-17198C7B9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13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3611DC-9E56-4924-91A9-5A608ACDAA9A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35C5F9-99A8-4210-B9E9-C809FEBBE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8CC7-65BC-42B1-BC1A-3870524F03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6213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5B6B61-59F9-4145-8454-508D3EC32EC8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490465-974E-41F5-BC4A-66B0ABBAF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48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5DBB62-DEA8-4623-8D65-2213785E33FB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238919-6197-4081-9314-D2B8D6DEC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96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9B23DE-4417-423F-9CD8-8AE1F7006745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B96105-A9F8-4782-B9DB-5BC532BCB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80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5B3092-7A0C-48DD-88EF-2BEE1FD87D34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72478E-0277-4063-A6D6-F5CB04053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87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B8ACA2-D7DE-4044-B545-2517D8C63094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725F8C-A0DF-4EAB-A9F5-678E154AC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F93781-76C2-4717-A11C-FDAC5269E968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BB0554-F070-4B9A-A589-504836FA4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7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ABA88-0162-4C4E-B3B7-E6E0BDA799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258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9BBDA-4276-4D64-8589-AB64B84695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66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0C58B-B950-47D1-AAD9-A1A049F935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77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0712A-D51A-4427-8758-ADF8B10306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33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DC32-2953-42D4-BDEA-A29AC1D662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52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F915-C3DD-439A-BF04-D118D94E8B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13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FBC5FD6-9928-4067-9523-25E206E285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A0DE83E-D2B4-4FFC-A54D-11333F9A38B5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B2D47EE-20B2-47C7-A858-B9CAF9ECCA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7D3918-6234-4F28-BC58-A136210990B7}" type="datetimeFigureOut">
              <a:rPr lang="ru-RU"/>
              <a:pPr>
                <a:defRPr/>
              </a:pPr>
              <a:t>22.08.2022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313EDA-9F01-48BA-9905-D8F3C0364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microsoft.com/office/2007/relationships/hdphoto" Target="../media/hdphoto2.wdp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4.jpeg"/><Relationship Id="rId16" Type="http://schemas.openxmlformats.org/officeDocument/2006/relationships/image" Target="../media/image37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5.wdp"/><Relationship Id="rId1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image" Target="../media/image52.jpe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image" Target="../media/image48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jpeg"/><Relationship Id="rId11" Type="http://schemas.microsoft.com/office/2007/relationships/hdphoto" Target="../media/hdphoto4.wdp"/><Relationship Id="rId5" Type="http://schemas.openxmlformats.org/officeDocument/2006/relationships/image" Target="../media/image50.jpe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n_sergeev\Desktop\Справочник РХК ЛО 2021\Рыбоводные садки ООО Гавань на реке Сви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608"/>
            <a:ext cx="9144000" cy="36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8"/>
            <a:ext cx="16224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03648" y="86188"/>
            <a:ext cx="774035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РАЗВИТИЕ  АКВАКУЛЬТУРЫ</a:t>
            </a:r>
            <a:endParaRPr lang="ru-RU" altLang="ru-RU" sz="4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ЛЕНИНГРАДСКОЙ ОБЛАСТИ</a:t>
            </a:r>
            <a:endParaRPr lang="ru-RU" altLang="ru-RU" sz="4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4674" y="5232104"/>
            <a:ext cx="637200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Clr>
                <a:srgbClr val="0BD0D9"/>
              </a:buClr>
              <a:buSzPct val="95000"/>
            </a:pPr>
            <a:r>
              <a:rPr lang="ru-RU" altLang="en-US" sz="2200" b="1" i="1" dirty="0" smtClean="0">
                <a:solidFill>
                  <a:srgbClr val="000099"/>
                </a:solidFill>
                <a:cs typeface="Arial" charset="0"/>
              </a:rPr>
              <a:t>Сергеев Владимир Николаевич</a:t>
            </a:r>
            <a:r>
              <a:rPr lang="ru-RU" altLang="en-US" sz="2200" i="1" dirty="0" smtClean="0">
                <a:solidFill>
                  <a:srgbClr val="000099"/>
                </a:solidFill>
                <a:cs typeface="Arial" charset="0"/>
              </a:rPr>
              <a:t>,</a:t>
            </a:r>
          </a:p>
          <a:p>
            <a:pPr algn="r" eaLnBrk="1" hangingPunct="1">
              <a:buClr>
                <a:srgbClr val="0BD0D9"/>
              </a:buClr>
              <a:buSzPct val="95000"/>
            </a:pPr>
            <a:r>
              <a:rPr lang="ru-RU" altLang="en-US" sz="2000" dirty="0" smtClean="0">
                <a:solidFill>
                  <a:srgbClr val="000099"/>
                </a:solidFill>
                <a:cs typeface="Arial" charset="0"/>
              </a:rPr>
              <a:t>Комитет по агропромышленному и </a:t>
            </a:r>
            <a:r>
              <a:rPr lang="ru-RU" altLang="en-US" sz="2000" dirty="0" err="1" smtClean="0">
                <a:solidFill>
                  <a:srgbClr val="000099"/>
                </a:solidFill>
                <a:cs typeface="Arial" charset="0"/>
              </a:rPr>
              <a:t>рыбохозяйственному</a:t>
            </a:r>
            <a:r>
              <a:rPr lang="ru-RU" altLang="en-US" sz="2000" dirty="0" smtClean="0">
                <a:solidFill>
                  <a:srgbClr val="000099"/>
                </a:solidFill>
                <a:cs typeface="Arial" charset="0"/>
              </a:rPr>
              <a:t> комплексу</a:t>
            </a:r>
          </a:p>
          <a:p>
            <a:pPr algn="r" eaLnBrk="1" hangingPunct="1">
              <a:buClr>
                <a:srgbClr val="0BD0D9"/>
              </a:buClr>
              <a:buSzPct val="95000"/>
            </a:pPr>
            <a:r>
              <a:rPr lang="ru-RU" altLang="en-US" sz="2000" dirty="0" smtClean="0">
                <a:solidFill>
                  <a:srgbClr val="000099"/>
                </a:solidFill>
                <a:cs typeface="Arial" charset="0"/>
              </a:rPr>
              <a:t>Ленинградской области</a:t>
            </a:r>
            <a:endParaRPr lang="ru-RU" altLang="en-US" sz="2000" dirty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/>
          <a:stretch/>
        </p:blipFill>
        <p:spPr bwMode="auto">
          <a:xfrm>
            <a:off x="0" y="6066000"/>
            <a:ext cx="5103296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798" y="556296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</a:rPr>
              <a:t>23.08.2022</a:t>
            </a:r>
          </a:p>
        </p:txBody>
      </p:sp>
    </p:spTree>
    <p:extLst>
      <p:ext uri="{BB962C8B-B14F-4D97-AF65-F5344CB8AC3E}">
        <p14:creationId xmlns:p14="http://schemas.microsoft.com/office/powerpoint/2010/main" val="16051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n_sergeev\Desktop\Справочник РХК ЛО 2021\Ферма Алексеева осетрова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262" y="3774638"/>
            <a:ext cx="915626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Из общего годового объема производства продукции аквакультуры</a:t>
            </a:r>
          </a:p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12 600 тонн только </a:t>
            </a:r>
            <a:r>
              <a:rPr lang="ru-RU" altLang="ru-RU" b="1" dirty="0" smtClean="0">
                <a:solidFill>
                  <a:srgbClr val="000099"/>
                </a:solidFill>
              </a:rPr>
              <a:t>200 тонн (менее 2%)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приходится на использования установок замкнутого водоснабжения (УЗВ).</a:t>
            </a:r>
          </a:p>
          <a:p>
            <a:pPr algn="ctr" eaLnBrk="1" hangingPunct="1">
              <a:defRPr/>
            </a:pPr>
            <a:endParaRPr lang="ru-RU" altLang="ru-RU" b="1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Именно в этот объем, 200 тонн, входит выращивание нетипичных для Ленинградской области объектов аквакультуры: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осетровые, </a:t>
            </a:r>
            <a:r>
              <a:rPr lang="ru-RU" altLang="ru-RU" b="1" dirty="0" err="1" smtClean="0">
                <a:solidFill>
                  <a:srgbClr val="000099"/>
                </a:solidFill>
              </a:rPr>
              <a:t>клариевый</a:t>
            </a:r>
            <a:r>
              <a:rPr lang="ru-RU" altLang="ru-RU" b="1" dirty="0" smtClean="0">
                <a:solidFill>
                  <a:srgbClr val="000099"/>
                </a:solidFill>
              </a:rPr>
              <a:t> сом, </a:t>
            </a:r>
            <a:r>
              <a:rPr lang="ru-RU" altLang="ru-RU" b="1" dirty="0" err="1" smtClean="0">
                <a:solidFill>
                  <a:srgbClr val="000099"/>
                </a:solidFill>
              </a:rPr>
              <a:t>телапия</a:t>
            </a:r>
            <a:r>
              <a:rPr lang="ru-RU" altLang="ru-RU" b="1" dirty="0" smtClean="0">
                <a:solidFill>
                  <a:srgbClr val="000099"/>
                </a:solidFill>
              </a:rPr>
              <a:t>, голец, креветка,</a:t>
            </a:r>
          </a:p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а также </a:t>
            </a:r>
            <a:r>
              <a:rPr lang="ru-RU" altLang="ru-RU" b="1" dirty="0" smtClean="0">
                <a:solidFill>
                  <a:srgbClr val="000099"/>
                </a:solidFill>
              </a:rPr>
              <a:t>посадочный материал радужной форели </a:t>
            </a:r>
            <a:r>
              <a:rPr lang="ru-RU" altLang="ru-RU" dirty="0" smtClean="0">
                <a:solidFill>
                  <a:srgbClr val="000099"/>
                </a:solidFill>
              </a:rPr>
              <a:t>для товарных хозяйств.</a:t>
            </a:r>
          </a:p>
        </p:txBody>
      </p:sp>
    </p:spTree>
    <p:extLst>
      <p:ext uri="{BB962C8B-B14F-4D97-AF65-F5344CB8AC3E}">
        <p14:creationId xmlns:p14="http://schemas.microsoft.com/office/powerpoint/2010/main" val="35790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30" y="0"/>
            <a:ext cx="74510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Дина Жирнова\сом\kursk-zhivoy_klarievyy_som_malek_10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6106"/>
            <a:ext cx="2045119" cy="1471952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b="1" dirty="0">
              <a:solidFill>
                <a:srgbClr val="953735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Объекты товарного рыбоводства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  <a:latin typeface="Arial Black" panose="020B0A04020102020204" pitchFamily="34" charset="0"/>
              </a:rPr>
              <a:t>в Ленинградской области: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3333CC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3333CC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99"/>
                </a:solidFill>
                <a:latin typeface="Calibri" pitchFamily="34" charset="0"/>
              </a:rPr>
              <a:t>радужная </a:t>
            </a:r>
            <a:r>
              <a:rPr lang="ru-RU" altLang="ru-RU" sz="2000" b="1" dirty="0">
                <a:solidFill>
                  <a:srgbClr val="000099"/>
                </a:solidFill>
                <a:latin typeface="Calibri" pitchFamily="34" charset="0"/>
              </a:rPr>
              <a:t>форель </a:t>
            </a:r>
            <a:r>
              <a:rPr lang="ru-RU" altLang="ru-RU" sz="2000" dirty="0">
                <a:solidFill>
                  <a:srgbClr val="000099"/>
                </a:solidFill>
                <a:latin typeface="Calibri" pitchFamily="34" charset="0"/>
              </a:rPr>
              <a:t>(</a:t>
            </a: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97,9%)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err="1">
                <a:solidFill>
                  <a:srgbClr val="000099"/>
                </a:solidFill>
                <a:latin typeface="Calibri" pitchFamily="34" charset="0"/>
              </a:rPr>
              <a:t>клариевый</a:t>
            </a:r>
            <a:r>
              <a:rPr lang="ru-RU" altLang="ru-RU" sz="2000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сом (0,5%)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сиговые </a:t>
            </a: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(0,8%)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осетровые </a:t>
            </a: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(0,8%)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карповые (0,3%)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палия (0,2%)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3333CC"/>
              </a:solidFill>
              <a:latin typeface="Calibri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93" y="332656"/>
            <a:ext cx="22860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56" y="2925083"/>
            <a:ext cx="19446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316388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848" y="5229200"/>
            <a:ext cx="1804988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1836100" y="5521649"/>
            <a:ext cx="4968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solidFill>
                  <a:srgbClr val="000099"/>
                </a:solidFill>
                <a:latin typeface="Calibri" pitchFamily="34" charset="0"/>
              </a:rPr>
              <a:t>Кроме этих видов </a:t>
            </a:r>
            <a:r>
              <a:rPr lang="ru-RU" altLang="ru-RU" sz="2000" u="sng" dirty="0" smtClean="0">
                <a:solidFill>
                  <a:srgbClr val="000099"/>
                </a:solidFill>
                <a:latin typeface="Calibri" pitchFamily="34" charset="0"/>
              </a:rPr>
              <a:t>выращивают</a:t>
            </a:r>
            <a:r>
              <a:rPr lang="ru-RU" altLang="ru-RU" sz="2000" u="sng" dirty="0">
                <a:solidFill>
                  <a:srgbClr val="000099"/>
                </a:solidFill>
                <a:latin typeface="Calibri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  <a:latin typeface="Calibri" pitchFamily="34" charset="0"/>
              </a:rPr>
              <a:t> судака, </a:t>
            </a:r>
            <a:r>
              <a:rPr lang="ru-RU" altLang="ru-RU" sz="2000" dirty="0" err="1" smtClean="0">
                <a:solidFill>
                  <a:srgbClr val="000099"/>
                </a:solidFill>
                <a:latin typeface="Calibri" pitchFamily="34" charset="0"/>
              </a:rPr>
              <a:t>тилапию</a:t>
            </a: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, карася,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  <a:latin typeface="Calibri" pitchFamily="34" charset="0"/>
              </a:rPr>
              <a:t>с 2019 года - креветку</a:t>
            </a:r>
            <a:endParaRPr lang="ru-RU" altLang="ru-RU" sz="2000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47" y="6095753"/>
            <a:ext cx="1220380" cy="7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" y="6095753"/>
            <a:ext cx="2018143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0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5"/>
          <a:stretch>
            <a:fillRect/>
          </a:stretch>
        </p:blipFill>
        <p:spPr bwMode="auto">
          <a:xfrm>
            <a:off x="0" y="4462463"/>
            <a:ext cx="9144000" cy="239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2" descr="C:\Users\sergeev_vn\AppData\Local\Microsoft\Windows\Temporary Internet Files\Content.IE5\CUCQQKFO\Карта ЛО (прозначный фон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92113"/>
            <a:ext cx="91249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33035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432175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622675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48" y="731497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7" y="837632"/>
            <a:ext cx="634094" cy="25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82" y="719138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21" y="4462463"/>
            <a:ext cx="320254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55" y="4260508"/>
            <a:ext cx="477318" cy="19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713163"/>
            <a:ext cx="441325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4432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2052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0" y="1471726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29225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639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42052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80" y="1328964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42" y="5661819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4973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68513"/>
            <a:ext cx="4397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6" y="843757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04535"/>
            <a:ext cx="809626" cy="35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06" y="1284514"/>
            <a:ext cx="66003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382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7323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879600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1344613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593850"/>
            <a:ext cx="4413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09" y="490383"/>
            <a:ext cx="906016" cy="36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9" y="1862931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651113"/>
            <a:ext cx="481012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22763"/>
            <a:ext cx="481013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130550"/>
            <a:ext cx="944563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5"/>
          <a:stretch>
            <a:fillRect/>
          </a:stretch>
        </p:blipFill>
        <p:spPr bwMode="auto">
          <a:xfrm>
            <a:off x="1748631" y="4575855"/>
            <a:ext cx="344487" cy="25241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6" name="Прямоугольник 1"/>
          <p:cNvSpPr>
            <a:spLocks noChangeArrowheads="1"/>
          </p:cNvSpPr>
          <p:nvPr/>
        </p:nvSpPr>
        <p:spPr bwMode="auto">
          <a:xfrm>
            <a:off x="3068638" y="0"/>
            <a:ext cx="37401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 smtClean="0">
                <a:solidFill>
                  <a:srgbClr val="000099"/>
                </a:solidFill>
              </a:rPr>
              <a:t>ИНТЕНСИВНОСТЬ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 smtClean="0">
                <a:solidFill>
                  <a:srgbClr val="000099"/>
                </a:solidFill>
              </a:rPr>
              <a:t>РАЗВИТИЯ АКВАКУЛЬТУРЫ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 smtClean="0">
                <a:solidFill>
                  <a:srgbClr val="000099"/>
                </a:solidFill>
              </a:rPr>
              <a:t> ПО РАЙОНАМ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 smtClean="0">
                <a:solidFill>
                  <a:srgbClr val="000099"/>
                </a:solidFill>
              </a:rPr>
              <a:t> ЛЕНИНГРАДСКОЙ ОБЛАСТИ </a:t>
            </a:r>
            <a:endParaRPr lang="ru-RU" altLang="ru-RU" sz="1700" b="1" dirty="0">
              <a:solidFill>
                <a:srgbClr val="000099"/>
              </a:solidFill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165475" y="3130550"/>
            <a:ext cx="609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2552948" y="4316413"/>
            <a:ext cx="609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pic>
        <p:nvPicPr>
          <p:cNvPr id="3281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839119"/>
            <a:ext cx="43973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2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8" y="2068513"/>
            <a:ext cx="43973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3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4" y="1614148"/>
            <a:ext cx="43973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4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56" y="1238251"/>
            <a:ext cx="481013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5" name="Picture 4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90" y="886619"/>
            <a:ext cx="414620" cy="23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6" name="Picture 4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42" y="2871222"/>
            <a:ext cx="414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224462" y="3115697"/>
            <a:ext cx="6096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pic>
        <p:nvPicPr>
          <p:cNvPr id="32817" name="Picture 4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80" y="3321050"/>
            <a:ext cx="414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20" name="Picture 5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3784146"/>
            <a:ext cx="517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21" name="Picture 5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71" y="4654437"/>
            <a:ext cx="517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22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69" y="2634230"/>
            <a:ext cx="517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23" name="Picture 5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7" y="3695927"/>
            <a:ext cx="517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24" name="Picture 5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808832"/>
            <a:ext cx="52180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7336" y="2437123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</a:rPr>
              <a:t>&gt; 7100 </a:t>
            </a:r>
            <a:r>
              <a:rPr lang="ru-RU" sz="1600" b="1" dirty="0" err="1" smtClean="0">
                <a:solidFill>
                  <a:srgbClr val="000099"/>
                </a:solidFill>
              </a:rPr>
              <a:t>тн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016" y="1960336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</a:rPr>
              <a:t>~</a:t>
            </a:r>
            <a:r>
              <a:rPr lang="ru-RU" sz="1600" b="1" dirty="0" smtClean="0">
                <a:solidFill>
                  <a:srgbClr val="000099"/>
                </a:solidFill>
              </a:rPr>
              <a:t> 2700 </a:t>
            </a:r>
            <a:r>
              <a:rPr lang="ru-RU" sz="1600" b="1" dirty="0" err="1" smtClean="0">
                <a:solidFill>
                  <a:srgbClr val="000099"/>
                </a:solidFill>
              </a:rPr>
              <a:t>тн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03935" y="1969294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</a:rPr>
              <a:t>~ </a:t>
            </a:r>
            <a:r>
              <a:rPr lang="ru-RU" sz="1600" b="1" dirty="0" smtClean="0">
                <a:solidFill>
                  <a:srgbClr val="000099"/>
                </a:solidFill>
              </a:rPr>
              <a:t>1500 </a:t>
            </a:r>
            <a:r>
              <a:rPr lang="ru-RU" sz="1600" b="1" dirty="0" err="1" smtClean="0">
                <a:solidFill>
                  <a:srgbClr val="000099"/>
                </a:solidFill>
              </a:rPr>
              <a:t>тн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3130550"/>
            <a:ext cx="341313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005" y="3656352"/>
            <a:ext cx="341313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09" y="4892677"/>
            <a:ext cx="691580" cy="18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4718846"/>
            <a:ext cx="627692" cy="35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06" y="4230232"/>
            <a:ext cx="334069" cy="209552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320147" y="4121602"/>
            <a:ext cx="6096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1220788" y="3483768"/>
            <a:ext cx="6096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10" y="4713290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9" name="Picture 5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81" y="4741527"/>
            <a:ext cx="5175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5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7" y="3136107"/>
            <a:ext cx="5175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3" y="3658620"/>
            <a:ext cx="441325" cy="17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2110242" y="5841207"/>
            <a:ext cx="609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УЗВ</a:t>
            </a: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33" y="597353"/>
            <a:ext cx="660034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0" y="17650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государственной поддержки предприятий </a:t>
            </a:r>
            <a:r>
              <a:rPr lang="ru-RU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аквакультуры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Ленинградской области в </a:t>
            </a:r>
            <a:r>
              <a:rPr lang="ru-RU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endParaRPr lang="ru-RU" altLang="en-US" sz="2000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92369"/>
              </p:ext>
            </p:extLst>
          </p:nvPr>
        </p:nvGraphicFramePr>
        <p:xfrm>
          <a:off x="287337" y="1052736"/>
          <a:ext cx="8569325" cy="5646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9325"/>
              </a:tblGrid>
              <a:tr h="43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</a:rPr>
                        <a:t>Поддержка племенного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рыбоводства (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7,35 млн. руб.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) 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0099"/>
                          </a:solidFill>
                          <a:effectLst/>
                        </a:rPr>
                        <a:t>(для получения поддержки предприятию надо иметь статус племенного хозяйства)</a:t>
                      </a:r>
                      <a:endParaRPr lang="ru-RU" sz="1800" b="0" dirty="0" smtClean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44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</a:rPr>
                        <a:t>Возмещение части затрат на приобретение кормов по направлению: </a:t>
                      </a:r>
                      <a:endParaRPr lang="ru-RU" sz="1800" b="1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для объектов</a:t>
                      </a:r>
                      <a:r>
                        <a:rPr lang="ru-RU" sz="1800" b="1" baseline="0" dirty="0" smtClean="0">
                          <a:solidFill>
                            <a:srgbClr val="000099"/>
                          </a:solidFill>
                          <a:effectLst/>
                        </a:rPr>
                        <a:t> товарной аквакультуры (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80,0 млн. руб.</a:t>
                      </a:r>
                      <a:r>
                        <a:rPr lang="ru-RU" sz="1800" b="1" baseline="0" dirty="0" smtClean="0">
                          <a:solidFill>
                            <a:srgbClr val="000099"/>
                          </a:solidFill>
                          <a:effectLst/>
                        </a:rPr>
                        <a:t>) 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baseline="0" dirty="0" smtClean="0">
                          <a:solidFill>
                            <a:srgbClr val="000099"/>
                          </a:solidFill>
                          <a:effectLst/>
                        </a:rPr>
                        <a:t>(ставка субсидии: 20% от затрат, но не более 25 руб./кг)</a:t>
                      </a:r>
                      <a:endParaRPr lang="ru-RU" sz="1800" b="0" dirty="0" smtClean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60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/>
                        </a:rPr>
                        <a:t>Возмещение части прямых понесенных затрат на приобретение сельскохозяйственной техники и оборудования для сельскохозяйственного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производства (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4,67 млн. руб.)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0099"/>
                          </a:solidFill>
                          <a:effectLst/>
                        </a:rPr>
                        <a:t>(ставка субсидии: 30% от стоимости техники, но не более 2,55 млн. руб.;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0099"/>
                          </a:solidFill>
                          <a:effectLst/>
                        </a:rPr>
                        <a:t> распоряжением комитета утвержден Перечень</a:t>
                      </a:r>
                      <a:r>
                        <a:rPr lang="ru-RU" sz="1500" b="0" baseline="0" dirty="0" smtClean="0">
                          <a:solidFill>
                            <a:srgbClr val="000099"/>
                          </a:solidFill>
                          <a:effectLst/>
                        </a:rPr>
                        <a:t> техники и оборудования)</a:t>
                      </a:r>
                      <a:endParaRPr lang="ru-RU" sz="1500" b="0" dirty="0" smtClean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97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Возмещение части прямых понесенных затрат на создание и(или)</a:t>
                      </a:r>
                      <a:r>
                        <a:rPr lang="ru-RU" sz="1800" b="1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модернизацию объектов для выращивания рыбы (</a:t>
                      </a:r>
                      <a:r>
                        <a:rPr lang="ru-RU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2,69 млн. руб.</a:t>
                      </a:r>
                      <a:r>
                        <a:rPr lang="ru-RU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1500" b="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(ставка субсидии: 50%, но не более 250 тыс. рублей за 1 садок)</a:t>
                      </a: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46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Возмещение части затрат на уплату страховых взносов по договорам страхования в области товарной аквакультуры (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2,54 млн. руб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.)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0099"/>
                          </a:solidFill>
                          <a:effectLst/>
                        </a:rPr>
                        <a:t>(ставка субсидии: 50% от суммы страховой премии)</a:t>
                      </a: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Гранты «Семейная  ферма» 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effectLst/>
                        </a:rPr>
                        <a:t>(до 30 млн. руб.)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</a:rPr>
                        <a:t>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«Ленинградский фермер» 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effectLst/>
                        </a:rPr>
                        <a:t>(до 3 млн. руб.)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99"/>
                          </a:solidFill>
                          <a:effectLst/>
                        </a:rPr>
                        <a:t>«</a:t>
                      </a:r>
                      <a:r>
                        <a:rPr lang="ru-RU" sz="1800" b="1" dirty="0" err="1" smtClean="0">
                          <a:solidFill>
                            <a:srgbClr val="000099"/>
                          </a:solidFill>
                          <a:effectLst/>
                        </a:rPr>
                        <a:t>Агростартап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</a:rPr>
                        <a:t>» 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effectLst/>
                        </a:rPr>
                        <a:t>(до 3 млн. руб. + 1 млн. руб.) и другие</a:t>
                      </a:r>
                      <a:endParaRPr lang="ru-RU" sz="1500" b="0" dirty="0" smtClean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 marL="9526" marR="9526" marT="9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60599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80728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О</a:t>
            </a:r>
            <a:r>
              <a:rPr lang="ru-RU" b="1" dirty="0" smtClean="0">
                <a:solidFill>
                  <a:srgbClr val="000099"/>
                </a:solidFill>
              </a:rPr>
              <a:t>бластное </a:t>
            </a:r>
            <a:r>
              <a:rPr lang="ru-RU" b="1" dirty="0" err="1">
                <a:solidFill>
                  <a:srgbClr val="000099"/>
                </a:solidFill>
              </a:rPr>
              <a:t>аквакультурное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производство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значительно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зависит </a:t>
            </a:r>
            <a:r>
              <a:rPr lang="ru-RU" b="1" dirty="0">
                <a:solidFill>
                  <a:srgbClr val="FF0000"/>
                </a:solidFill>
              </a:rPr>
              <a:t>от импорта</a:t>
            </a:r>
            <a:r>
              <a:rPr lang="ru-RU" b="1" dirty="0" smtClean="0">
                <a:solidFill>
                  <a:srgbClr val="000099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80</a:t>
            </a:r>
            <a:r>
              <a:rPr lang="ru-RU" b="1" dirty="0">
                <a:solidFill>
                  <a:srgbClr val="FF0000"/>
                </a:solidFill>
              </a:rPr>
              <a:t>% рыбных кормов</a:t>
            </a:r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dirty="0">
                <a:solidFill>
                  <a:srgbClr val="000099"/>
                </a:solidFill>
              </a:rPr>
              <a:t>зарубежного </a:t>
            </a:r>
            <a:r>
              <a:rPr lang="ru-RU" dirty="0" smtClean="0">
                <a:solidFill>
                  <a:srgbClr val="000099"/>
                </a:solidFill>
              </a:rPr>
              <a:t>производства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75</a:t>
            </a:r>
            <a:r>
              <a:rPr lang="ru-RU" b="1" dirty="0">
                <a:solidFill>
                  <a:srgbClr val="FF0000"/>
                </a:solidFill>
              </a:rPr>
              <a:t>% посадочного </a:t>
            </a:r>
            <a:r>
              <a:rPr lang="ru-RU" b="1" dirty="0" smtClean="0">
                <a:solidFill>
                  <a:srgbClr val="FF0000"/>
                </a:solidFill>
              </a:rPr>
              <a:t>материала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dirty="0">
                <a:solidFill>
                  <a:srgbClr val="000099"/>
                </a:solidFill>
              </a:rPr>
              <a:t>из </a:t>
            </a:r>
            <a:r>
              <a:rPr lang="ru-RU" dirty="0" smtClean="0">
                <a:solidFill>
                  <a:srgbClr val="000099"/>
                </a:solidFill>
              </a:rPr>
              <a:t>зарубежной оплодотворенной икры</a:t>
            </a:r>
            <a:endParaRPr lang="ru-RU" dirty="0">
              <a:solidFill>
                <a:srgbClr val="000099"/>
              </a:solidFill>
            </a:endParaRPr>
          </a:p>
          <a:p>
            <a:endParaRPr lang="ru-RU" dirty="0" smtClean="0">
              <a:solidFill>
                <a:srgbClr val="000099"/>
              </a:solidFill>
            </a:endParaRP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Сложившаяся </a:t>
            </a:r>
            <a:r>
              <a:rPr lang="ru-RU" b="1" dirty="0">
                <a:solidFill>
                  <a:srgbClr val="000099"/>
                </a:solidFill>
              </a:rPr>
              <a:t>текущая </a:t>
            </a:r>
            <a:r>
              <a:rPr lang="ru-RU" b="1" dirty="0" smtClean="0">
                <a:solidFill>
                  <a:srgbClr val="000099"/>
                </a:solidFill>
              </a:rPr>
              <a:t>ситуация </a:t>
            </a:r>
            <a:r>
              <a:rPr lang="ru-RU" b="1" dirty="0">
                <a:solidFill>
                  <a:srgbClr val="000099"/>
                </a:solidFill>
              </a:rPr>
              <a:t>в мире </a:t>
            </a:r>
            <a:r>
              <a:rPr lang="ru-RU" b="1" dirty="0" smtClean="0">
                <a:solidFill>
                  <a:srgbClr val="000099"/>
                </a:solidFill>
              </a:rPr>
              <a:t>обострила </a:t>
            </a:r>
            <a:r>
              <a:rPr lang="ru-RU" b="1" dirty="0">
                <a:solidFill>
                  <a:srgbClr val="000099"/>
                </a:solidFill>
              </a:rPr>
              <a:t>следующие вопросы</a:t>
            </a:r>
            <a:r>
              <a:rPr lang="ru-RU" b="1" dirty="0" smtClean="0">
                <a:solidFill>
                  <a:srgbClr val="000099"/>
                </a:solidFill>
              </a:rPr>
              <a:t>:</a:t>
            </a:r>
          </a:p>
          <a:p>
            <a:endParaRPr lang="ru-RU" b="1" dirty="0">
              <a:solidFill>
                <a:srgbClr val="0000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99"/>
                </a:solidFill>
              </a:rPr>
              <a:t>отказ </a:t>
            </a:r>
            <a:r>
              <a:rPr lang="ru-RU" b="1" dirty="0">
                <a:solidFill>
                  <a:srgbClr val="000099"/>
                </a:solidFill>
              </a:rPr>
              <a:t>от поставок в Россию </a:t>
            </a:r>
            <a:r>
              <a:rPr lang="ru-RU" dirty="0" smtClean="0">
                <a:solidFill>
                  <a:srgbClr val="000099"/>
                </a:solidFill>
              </a:rPr>
              <a:t>ряда </a:t>
            </a:r>
            <a:r>
              <a:rPr lang="ru-RU" dirty="0">
                <a:solidFill>
                  <a:srgbClr val="000099"/>
                </a:solidFill>
              </a:rPr>
              <a:t>зарубежных производителей кормов для рыб и оплодотворенной </a:t>
            </a:r>
            <a:r>
              <a:rPr lang="ru-RU" dirty="0" smtClean="0">
                <a:solidFill>
                  <a:srgbClr val="000099"/>
                </a:solidFill>
              </a:rPr>
              <a:t>икры, отказ от </a:t>
            </a:r>
            <a:r>
              <a:rPr lang="ru-RU" dirty="0">
                <a:solidFill>
                  <a:srgbClr val="000099"/>
                </a:solidFill>
              </a:rPr>
              <a:t>сотрудничества с российскими компаниями;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99"/>
                </a:solidFill>
              </a:rPr>
              <a:t>логистические </a:t>
            </a:r>
            <a:r>
              <a:rPr lang="ru-RU" b="1" dirty="0">
                <a:solidFill>
                  <a:srgbClr val="000099"/>
                </a:solidFill>
              </a:rPr>
              <a:t>сложности с поставками </a:t>
            </a:r>
            <a:r>
              <a:rPr lang="ru-RU" dirty="0">
                <a:solidFill>
                  <a:srgbClr val="000099"/>
                </a:solidFill>
              </a:rPr>
              <a:t>кормов для рыб и оплодотворенной икры на территорию России, в том числе на территорию Ленинградской области;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99"/>
                </a:solidFill>
              </a:rPr>
              <a:t>изменение </a:t>
            </a:r>
            <a:r>
              <a:rPr lang="ru-RU" b="1" dirty="0">
                <a:solidFill>
                  <a:srgbClr val="000099"/>
                </a:solidFill>
              </a:rPr>
              <a:t>сложившихся систем оплаты кормов</a:t>
            </a:r>
            <a:r>
              <a:rPr lang="ru-RU" dirty="0">
                <a:solidFill>
                  <a:srgbClr val="000099"/>
                </a:solidFill>
              </a:rPr>
              <a:t> (отсутствие отсрочек оплаты, прекращение товарного кредитования);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99"/>
                </a:solidFill>
              </a:rPr>
              <a:t>значительное </a:t>
            </a:r>
            <a:r>
              <a:rPr lang="ru-RU" b="1" dirty="0">
                <a:solidFill>
                  <a:srgbClr val="000099"/>
                </a:solidFill>
              </a:rPr>
              <a:t>увеличение стоимости кормов для рыб </a:t>
            </a:r>
            <a:r>
              <a:rPr lang="ru-RU" dirty="0">
                <a:solidFill>
                  <a:srgbClr val="000099"/>
                </a:solidFill>
              </a:rPr>
              <a:t>(на 30-100%) из-за роста стоимости валют (доллар, евро), изменения логистических цепочек, удорожания сырья и производственных процессов</a:t>
            </a:r>
            <a:r>
              <a:rPr lang="ru-RU" dirty="0" smtClean="0">
                <a:solidFill>
                  <a:srgbClr val="000099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99"/>
                </a:solidFill>
              </a:rPr>
              <a:t>из-за аномального жаркого лета </a:t>
            </a:r>
            <a:r>
              <a:rPr lang="ru-RU" dirty="0">
                <a:solidFill>
                  <a:srgbClr val="000099"/>
                </a:solidFill>
              </a:rPr>
              <a:t>2021 </a:t>
            </a:r>
            <a:r>
              <a:rPr lang="ru-RU" dirty="0" smtClean="0">
                <a:solidFill>
                  <a:srgbClr val="000099"/>
                </a:solidFill>
              </a:rPr>
              <a:t>года </a:t>
            </a:r>
            <a:r>
              <a:rPr lang="ru-RU" b="1" dirty="0" smtClean="0">
                <a:solidFill>
                  <a:srgbClr val="000099"/>
                </a:solidFill>
              </a:rPr>
              <a:t>плохая обеспеченность посадочным </a:t>
            </a:r>
            <a:r>
              <a:rPr lang="ru-RU" b="1" dirty="0">
                <a:solidFill>
                  <a:srgbClr val="000099"/>
                </a:solidFill>
              </a:rPr>
              <a:t>материалом</a:t>
            </a:r>
            <a:r>
              <a:rPr lang="ru-RU" dirty="0">
                <a:solidFill>
                  <a:srgbClr val="000099"/>
                </a:solidFill>
              </a:rPr>
              <a:t> на 2022 год и </a:t>
            </a:r>
            <a:r>
              <a:rPr lang="ru-RU" b="1" dirty="0" smtClean="0">
                <a:solidFill>
                  <a:srgbClr val="000099"/>
                </a:solidFill>
              </a:rPr>
              <a:t>слабая финансовая </a:t>
            </a:r>
            <a:r>
              <a:rPr lang="ru-RU" b="1" dirty="0">
                <a:solidFill>
                  <a:srgbClr val="000099"/>
                </a:solidFill>
              </a:rPr>
              <a:t>устойчивость 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из-за </a:t>
            </a:r>
            <a:r>
              <a:rPr lang="ru-RU" dirty="0">
                <a:solidFill>
                  <a:srgbClr val="000099"/>
                </a:solidFill>
              </a:rPr>
              <a:t>повышенного отхода рыбы в прошлогодний рыбоводный сезон.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716796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ГОД: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ВЫЗОВЫ ДЛЯ АКВАКУЛЬТУРЫ ЛЕНИНГРАДСКОЙ ОБЛАСТИ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18" y="260646"/>
            <a:ext cx="181925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4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C:\Users\sergeev_vn\AppData\Local\Microsoft\Windows\Temporary Internet Files\Content.IE5\CUCQQKFO\Карта ЛО (прозначный фон)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92113"/>
            <a:ext cx="916463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90" y="3109153"/>
            <a:ext cx="373743" cy="15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31" y="3242765"/>
            <a:ext cx="592138" cy="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63988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60" y="1516176"/>
            <a:ext cx="464927" cy="20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5"/>
          <a:stretch>
            <a:fillRect/>
          </a:stretch>
        </p:blipFill>
        <p:spPr bwMode="auto">
          <a:xfrm>
            <a:off x="1748631" y="4575855"/>
            <a:ext cx="432388" cy="31682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Прямоугольник 1"/>
          <p:cNvSpPr>
            <a:spLocks noChangeArrowheads="1"/>
          </p:cNvSpPr>
          <p:nvPr/>
        </p:nvSpPr>
        <p:spPr bwMode="auto">
          <a:xfrm>
            <a:off x="0" y="38170"/>
            <a:ext cx="9144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 smtClean="0">
                <a:solidFill>
                  <a:srgbClr val="000099"/>
                </a:solidFill>
                <a:latin typeface="Arial" charset="0"/>
              </a:rPr>
              <a:t> ОБЕСПЕЧЕНИЕ ПОСАДОЧНЫМ МАТЕРИАЛОМ (радужная форель)</a:t>
            </a:r>
          </a:p>
        </p:txBody>
      </p:sp>
      <p:pic>
        <p:nvPicPr>
          <p:cNvPr id="16394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701801"/>
            <a:ext cx="37147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802063"/>
            <a:ext cx="3095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6" name="Прямоугольник 1"/>
          <p:cNvSpPr>
            <a:spLocks noChangeArrowheads="1"/>
          </p:cNvSpPr>
          <p:nvPr/>
        </p:nvSpPr>
        <p:spPr bwMode="auto">
          <a:xfrm>
            <a:off x="-63500" y="1692275"/>
            <a:ext cx="202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200" b="1" dirty="0">
                <a:solidFill>
                  <a:srgbClr val="FF0000"/>
                </a:solidFill>
              </a:rPr>
              <a:t>ООО «Рыбная ферма</a:t>
            </a:r>
            <a:r>
              <a:rPr lang="ru-RU" altLang="ru-RU" sz="1600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16397" name="Прямоугольник 2"/>
          <p:cNvSpPr>
            <a:spLocks noChangeArrowheads="1"/>
          </p:cNvSpPr>
          <p:nvPr/>
        </p:nvSpPr>
        <p:spPr bwMode="auto">
          <a:xfrm>
            <a:off x="2181019" y="1868626"/>
            <a:ext cx="1338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ООО «</a:t>
            </a:r>
            <a:r>
              <a:rPr lang="ru-RU" altLang="ru-RU" sz="1200" b="1" dirty="0" err="1">
                <a:solidFill>
                  <a:srgbClr val="FF0000"/>
                </a:solidFill>
              </a:rPr>
              <a:t>Форват</a:t>
            </a:r>
            <a:r>
              <a:rPr lang="ru-RU" altLang="ru-RU" sz="1200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1639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4368800"/>
            <a:ext cx="534988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9" name="Прямоугольник 2"/>
          <p:cNvSpPr>
            <a:spLocks noChangeArrowheads="1"/>
          </p:cNvSpPr>
          <p:nvPr/>
        </p:nvSpPr>
        <p:spPr bwMode="auto">
          <a:xfrm>
            <a:off x="474663" y="4818063"/>
            <a:ext cx="17351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К(Ф)Х Петровой Р.Н.</a:t>
            </a:r>
          </a:p>
        </p:txBody>
      </p:sp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2132013" y="4511675"/>
            <a:ext cx="161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К(Ф)Х Акваферма</a:t>
            </a:r>
          </a:p>
        </p:txBody>
      </p:sp>
      <p:sp>
        <p:nvSpPr>
          <p:cNvPr id="16401" name="Прямоугольник 2"/>
          <p:cNvSpPr>
            <a:spLocks noChangeArrowheads="1"/>
          </p:cNvSpPr>
          <p:nvPr/>
        </p:nvSpPr>
        <p:spPr bwMode="auto">
          <a:xfrm>
            <a:off x="4273550" y="4286250"/>
            <a:ext cx="1460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К(Ф)Х Попов В.Л.</a:t>
            </a:r>
          </a:p>
        </p:txBody>
      </p:sp>
      <p:sp>
        <p:nvSpPr>
          <p:cNvPr id="16402" name="Прямоугольник 2"/>
          <p:cNvSpPr>
            <a:spLocks noChangeArrowheads="1"/>
          </p:cNvSpPr>
          <p:nvPr/>
        </p:nvSpPr>
        <p:spPr bwMode="auto">
          <a:xfrm>
            <a:off x="6321009" y="3261885"/>
            <a:ext cx="24256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ООО «Лапландия</a:t>
            </a:r>
            <a:r>
              <a:rPr lang="ru-RU" altLang="ru-RU" sz="1200" b="1" dirty="0" smtClean="0">
                <a:solidFill>
                  <a:srgbClr val="FF0000"/>
                </a:solidFill>
              </a:rPr>
              <a:t>»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900" b="1" dirty="0">
                <a:solidFill>
                  <a:srgbClr val="FF0000"/>
                </a:solidFill>
              </a:rPr>
              <a:t>племенной </a:t>
            </a:r>
            <a:r>
              <a:rPr lang="ru-RU" altLang="ru-RU" sz="900" b="1" dirty="0" smtClean="0">
                <a:solidFill>
                  <a:srgbClr val="FF0000"/>
                </a:solidFill>
              </a:rPr>
              <a:t>завод по разведению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900" b="1" dirty="0" smtClean="0">
                <a:solidFill>
                  <a:srgbClr val="FF0000"/>
                </a:solidFill>
              </a:rPr>
              <a:t>форели радужной породы </a:t>
            </a:r>
            <a:r>
              <a:rPr lang="ru-RU" altLang="ru-RU" sz="900" b="1" dirty="0" err="1" smtClean="0">
                <a:solidFill>
                  <a:srgbClr val="FF0000"/>
                </a:solidFill>
              </a:rPr>
              <a:t>камлоопс</a:t>
            </a:r>
            <a:r>
              <a:rPr lang="ru-RU" altLang="ru-RU" sz="900" b="1" dirty="0" smtClean="0">
                <a:solidFill>
                  <a:srgbClr val="FF0000"/>
                </a:solidFill>
              </a:rPr>
              <a:t> </a:t>
            </a:r>
            <a:endParaRPr lang="ru-RU" altLang="ru-RU" sz="900" b="1" dirty="0">
              <a:solidFill>
                <a:srgbClr val="FF0000"/>
              </a:solidFill>
            </a:endParaRPr>
          </a:p>
        </p:txBody>
      </p:sp>
      <p:sp>
        <p:nvSpPr>
          <p:cNvPr id="16403" name="Прямоугольник 2"/>
          <p:cNvSpPr>
            <a:spLocks noChangeArrowheads="1"/>
          </p:cNvSpPr>
          <p:nvPr/>
        </p:nvSpPr>
        <p:spPr bwMode="auto">
          <a:xfrm>
            <a:off x="1784350" y="3387725"/>
            <a:ext cx="693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ФСГЦР</a:t>
            </a:r>
          </a:p>
        </p:txBody>
      </p:sp>
      <p:pic>
        <p:nvPicPr>
          <p:cNvPr id="1640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88" y="3725863"/>
            <a:ext cx="403576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5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725863"/>
            <a:ext cx="415925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6" name="Прямоугольник 1"/>
          <p:cNvSpPr>
            <a:spLocks noChangeArrowheads="1"/>
          </p:cNvSpPr>
          <p:nvPr/>
        </p:nvSpPr>
        <p:spPr bwMode="auto">
          <a:xfrm>
            <a:off x="-82550" y="3846513"/>
            <a:ext cx="1906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200" b="1">
                <a:solidFill>
                  <a:srgbClr val="FF0000"/>
                </a:solidFill>
              </a:rPr>
              <a:t>ООО «Сумской ЛСП</a:t>
            </a:r>
            <a:r>
              <a:rPr lang="ru-RU" altLang="ru-RU" sz="160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1640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4" y="4226153"/>
            <a:ext cx="487363" cy="19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8" name="Прямоугольник 2"/>
          <p:cNvSpPr>
            <a:spLocks noChangeArrowheads="1"/>
          </p:cNvSpPr>
          <p:nvPr/>
        </p:nvSpPr>
        <p:spPr bwMode="auto">
          <a:xfrm>
            <a:off x="6805613" y="4394200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ООО «Волна»</a:t>
            </a:r>
          </a:p>
        </p:txBody>
      </p:sp>
      <p:sp>
        <p:nvSpPr>
          <p:cNvPr id="16410" name="Прямоугольник 2"/>
          <p:cNvSpPr>
            <a:spLocks noChangeArrowheads="1"/>
          </p:cNvSpPr>
          <p:nvPr/>
        </p:nvSpPr>
        <p:spPr bwMode="auto">
          <a:xfrm>
            <a:off x="1484698" y="1377269"/>
            <a:ext cx="203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К(Ф)Х </a:t>
            </a:r>
            <a:r>
              <a:rPr lang="ru-RU" altLang="ru-RU" sz="1200" b="1" dirty="0" err="1">
                <a:solidFill>
                  <a:srgbClr val="FF0000"/>
                </a:solidFill>
              </a:rPr>
              <a:t>Аверченкова</a:t>
            </a:r>
            <a:r>
              <a:rPr lang="ru-RU" altLang="ru-RU" sz="1200" b="1" dirty="0">
                <a:solidFill>
                  <a:srgbClr val="FF0000"/>
                </a:solidFill>
              </a:rPr>
              <a:t> К.А.</a:t>
            </a:r>
          </a:p>
        </p:txBody>
      </p:sp>
      <p:sp>
        <p:nvSpPr>
          <p:cNvPr id="27" name="Прямоугольник 1"/>
          <p:cNvSpPr>
            <a:spLocks noChangeArrowheads="1"/>
          </p:cNvSpPr>
          <p:nvPr/>
        </p:nvSpPr>
        <p:spPr bwMode="auto">
          <a:xfrm>
            <a:off x="1762692" y="3754587"/>
            <a:ext cx="17540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200" b="1" dirty="0" smtClean="0">
                <a:solidFill>
                  <a:srgbClr val="FF0000"/>
                </a:solidFill>
              </a:rPr>
              <a:t>ИП Ромащенко А.В.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61" y="3907034"/>
            <a:ext cx="592138" cy="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"/>
          <p:cNvSpPr>
            <a:spLocks noChangeArrowheads="1"/>
          </p:cNvSpPr>
          <p:nvPr/>
        </p:nvSpPr>
        <p:spPr bwMode="auto">
          <a:xfrm>
            <a:off x="7416800" y="877163"/>
            <a:ext cx="1284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</a:rPr>
              <a:t>ООО </a:t>
            </a:r>
            <a:r>
              <a:rPr lang="ru-RU" altLang="ru-RU" sz="1200" b="1" dirty="0" smtClean="0">
                <a:solidFill>
                  <a:srgbClr val="FF0000"/>
                </a:solidFill>
              </a:rPr>
              <a:t>«Гавань»</a:t>
            </a:r>
            <a:endParaRPr lang="ru-RU" altLang="ru-RU" sz="1200" b="1" dirty="0">
              <a:solidFill>
                <a:srgbClr val="FF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63" y="787469"/>
            <a:ext cx="4413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245741"/>
            <a:ext cx="3111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6743" y="392340"/>
            <a:ext cx="4139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Значительный </a:t>
            </a:r>
            <a:r>
              <a:rPr lang="ru-RU" dirty="0">
                <a:solidFill>
                  <a:srgbClr val="000099"/>
                </a:solidFill>
              </a:rPr>
              <a:t>объем </a:t>
            </a:r>
            <a:endParaRPr lang="ru-RU" dirty="0" smtClean="0">
              <a:solidFill>
                <a:srgbClr val="000099"/>
              </a:solidFill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рыбопосадочного </a:t>
            </a:r>
            <a:r>
              <a:rPr lang="ru-RU" dirty="0">
                <a:solidFill>
                  <a:srgbClr val="000099"/>
                </a:solidFill>
              </a:rPr>
              <a:t>материала </a:t>
            </a:r>
            <a:endParaRPr lang="ru-RU" dirty="0" smtClean="0">
              <a:solidFill>
                <a:srgbClr val="000099"/>
              </a:solidFill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ввозится </a:t>
            </a:r>
            <a:r>
              <a:rPr lang="ru-RU" dirty="0">
                <a:solidFill>
                  <a:srgbClr val="000099"/>
                </a:solidFill>
              </a:rPr>
              <a:t>из других </a:t>
            </a:r>
            <a:r>
              <a:rPr lang="ru-RU" dirty="0" smtClean="0">
                <a:solidFill>
                  <a:srgbClr val="000099"/>
                </a:solidFill>
              </a:rPr>
              <a:t>регионов России.</a:t>
            </a:r>
            <a:endParaRPr lang="ru-RU" dirty="0">
              <a:solidFill>
                <a:srgbClr val="000099"/>
              </a:solidFill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Используется преимущественно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 зарубежная оплодотворенная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форелевая икра.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3" y="5242368"/>
            <a:ext cx="2616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/>
              <a:t>Сформированные маточные</a:t>
            </a:r>
          </a:p>
          <a:p>
            <a:r>
              <a:rPr lang="ru-RU" sz="1400" u="sng" dirty="0" smtClean="0"/>
              <a:t>стада </a:t>
            </a:r>
            <a:r>
              <a:rPr lang="ru-RU" sz="1400" u="sng" dirty="0"/>
              <a:t>форели есть:</a:t>
            </a:r>
          </a:p>
          <a:p>
            <a:r>
              <a:rPr lang="ru-RU" sz="1400" b="1" dirty="0"/>
              <a:t>ФСГЦР </a:t>
            </a:r>
          </a:p>
          <a:p>
            <a:r>
              <a:rPr lang="ru-RU" sz="1400" b="1" dirty="0"/>
              <a:t>ООО «Сумской ЛСП»</a:t>
            </a:r>
          </a:p>
          <a:p>
            <a:r>
              <a:rPr lang="ru-RU" sz="1400" b="1" dirty="0"/>
              <a:t>ООО «Лапландия»</a:t>
            </a:r>
          </a:p>
          <a:p>
            <a:r>
              <a:rPr lang="ru-RU" sz="1400" u="sng" dirty="0"/>
              <a:t>Формируются на </a:t>
            </a:r>
            <a:r>
              <a:rPr lang="ru-RU" sz="1400" u="sng" dirty="0" smtClean="0"/>
              <a:t>некоторых</a:t>
            </a:r>
          </a:p>
          <a:p>
            <a:r>
              <a:rPr lang="ru-RU" sz="1400" u="sng" dirty="0" smtClean="0"/>
              <a:t>товарных </a:t>
            </a:r>
            <a:r>
              <a:rPr lang="ru-RU" sz="1400" u="sng" dirty="0"/>
              <a:t>хозяйствах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4860294"/>
            <a:ext cx="47056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</a:rPr>
              <a:t>С </a:t>
            </a:r>
            <a:r>
              <a:rPr lang="ru-RU" u="sng" dirty="0">
                <a:solidFill>
                  <a:srgbClr val="000099"/>
                </a:solidFill>
              </a:rPr>
              <a:t>января по май 2022 года</a:t>
            </a:r>
          </a:p>
          <a:p>
            <a:pPr algn="ctr"/>
            <a:r>
              <a:rPr lang="ru-RU" u="sng" dirty="0">
                <a:solidFill>
                  <a:srgbClr val="000099"/>
                </a:solidFill>
              </a:rPr>
              <a:t>в Ленобласть ввезено:</a:t>
            </a:r>
          </a:p>
          <a:p>
            <a:pPr algn="ctr"/>
            <a:r>
              <a:rPr lang="ru-RU" b="1" dirty="0">
                <a:solidFill>
                  <a:srgbClr val="000099"/>
                </a:solidFill>
              </a:rPr>
              <a:t>4,55 млн. шт. оплодотворенной икры</a:t>
            </a:r>
          </a:p>
          <a:p>
            <a:pPr algn="ctr"/>
            <a:r>
              <a:rPr lang="ru-RU" dirty="0">
                <a:solidFill>
                  <a:srgbClr val="000099"/>
                </a:solidFill>
              </a:rPr>
              <a:t>(Испания, Польша, Дания, США, </a:t>
            </a:r>
            <a:r>
              <a:rPr lang="ru-RU" dirty="0" smtClean="0">
                <a:solidFill>
                  <a:srgbClr val="000099"/>
                </a:solidFill>
              </a:rPr>
              <a:t>Россия)</a:t>
            </a:r>
            <a:endParaRPr lang="ru-RU" dirty="0">
              <a:solidFill>
                <a:srgbClr val="000099"/>
              </a:solidFill>
            </a:endParaRPr>
          </a:p>
          <a:p>
            <a:pPr algn="ctr"/>
            <a:r>
              <a:rPr lang="ru-RU" b="1" dirty="0">
                <a:solidFill>
                  <a:srgbClr val="000099"/>
                </a:solidFill>
              </a:rPr>
              <a:t>4,86 млн. шт. </a:t>
            </a:r>
            <a:r>
              <a:rPr lang="ru-RU" b="1" dirty="0" smtClean="0">
                <a:solidFill>
                  <a:srgbClr val="000099"/>
                </a:solidFill>
              </a:rPr>
              <a:t>малька форели </a:t>
            </a:r>
            <a:endParaRPr lang="ru-RU" b="1" dirty="0">
              <a:solidFill>
                <a:srgbClr val="000099"/>
              </a:solidFill>
            </a:endParaRPr>
          </a:p>
          <a:p>
            <a:pPr algn="ctr"/>
            <a:r>
              <a:rPr lang="ru-RU" dirty="0">
                <a:solidFill>
                  <a:srgbClr val="000099"/>
                </a:solidFill>
              </a:rPr>
              <a:t>(Адлер, Карелия, Алания, Новгород, Смоленск, Тверь)</a:t>
            </a:r>
          </a:p>
        </p:txBody>
      </p:sp>
    </p:spTree>
    <p:extLst>
      <p:ext uri="{BB962C8B-B14F-4D97-AF65-F5344CB8AC3E}">
        <p14:creationId xmlns:p14="http://schemas.microsoft.com/office/powerpoint/2010/main" val="2974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971550" y="0"/>
            <a:ext cx="8172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endParaRPr lang="ru-RU" altLang="ru-RU" sz="800" u="sng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000" b="1" u="sng" dirty="0" smtClean="0">
                <a:solidFill>
                  <a:srgbClr val="000099"/>
                </a:solidFill>
                <a:latin typeface="Arial" charset="0"/>
              </a:rPr>
              <a:t>Корма для объектов аквакультуры,</a:t>
            </a:r>
          </a:p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000" b="1" u="sng" dirty="0" smtClean="0">
                <a:solidFill>
                  <a:srgbClr val="000099"/>
                </a:solidFill>
                <a:latin typeface="Arial" charset="0"/>
              </a:rPr>
              <a:t>используемые в </a:t>
            </a:r>
            <a:r>
              <a:rPr lang="ru-RU" altLang="ru-RU" sz="2000" b="1" u="sng" dirty="0">
                <a:solidFill>
                  <a:srgbClr val="000099"/>
                </a:solidFill>
                <a:latin typeface="Arial" charset="0"/>
              </a:rPr>
              <a:t>Ленинградской области</a:t>
            </a:r>
            <a:endParaRPr lang="ru-RU" altLang="ru-RU" sz="20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44037" name="Picture 11"/>
          <p:cNvPicPr preferRelativeResize="0">
            <a:picLocks noChangeArrowheads="1"/>
          </p:cNvPicPr>
          <p:nvPr/>
        </p:nvPicPr>
        <p:blipFill>
          <a:blip r:embed="rId2">
            <a:lum bright="-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36" y="1604000"/>
            <a:ext cx="1890809" cy="100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1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97" y="916677"/>
            <a:ext cx="208788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16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0" y="7939"/>
            <a:ext cx="2280514" cy="94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15" descr="Рисунок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43" y="1810684"/>
            <a:ext cx="208788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2" y="881798"/>
            <a:ext cx="1403993" cy="105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vn_sergeev\Pictures\Винницы, Свирь 2017\DSC_71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15730" r="317" b="21938"/>
          <a:stretch/>
        </p:blipFill>
        <p:spPr bwMode="auto">
          <a:xfrm>
            <a:off x="-33402" y="3065228"/>
            <a:ext cx="9177401" cy="38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48" y="2022027"/>
            <a:ext cx="1488876" cy="99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vn_sergeev\Pictures\Ле Гоуссант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" y="2509238"/>
            <a:ext cx="1629159" cy="10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n_sergeev\Pictures\raisioaqua-logo-10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79" y="869959"/>
            <a:ext cx="2430043" cy="58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51" y="5791426"/>
            <a:ext cx="3415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и другие корма для рыб и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прочих объектов аквакультуры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vn_sergeev\Pictures\agromatik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81" y="2843977"/>
            <a:ext cx="28575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n_sergeev\Pictures\biomar_logo_2019_92x8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0" y="1048930"/>
            <a:ext cx="1455092" cy="136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n_sergeev\Pictures\Coppens-22-logo10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-1" r="16991" b="6322"/>
          <a:stretch/>
        </p:blipFill>
        <p:spPr bwMode="auto">
          <a:xfrm>
            <a:off x="3768269" y="1475063"/>
            <a:ext cx="103129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98" y="2843977"/>
            <a:ext cx="2117649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67" y="4621638"/>
            <a:ext cx="21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3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8376" y="684422"/>
            <a:ext cx="8122096" cy="4770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На рынке Ленинградской области в 2021 году  были представлены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более 11 производителей кормов для рыб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sz="800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0099"/>
                </a:solidFill>
              </a:rPr>
              <a:t> Лидеры по потреблению в Ленинградской области за 2021 год: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БИОМАР,  СКРЕТТИНГ,  ДИБАК</a:t>
            </a:r>
          </a:p>
          <a:p>
            <a:endParaRPr lang="ru-RU" b="1" i="1" dirty="0" smtClean="0">
              <a:solidFill>
                <a:srgbClr val="FF0000"/>
              </a:solidFill>
            </a:endParaRPr>
          </a:p>
          <a:p>
            <a:endParaRPr lang="ru-RU" sz="800" b="1" i="1" dirty="0">
              <a:solidFill>
                <a:srgbClr val="000099"/>
              </a:solidFill>
            </a:endParaRPr>
          </a:p>
          <a:p>
            <a:r>
              <a:rPr lang="ru-RU" b="1" dirty="0" smtClean="0">
                <a:solidFill>
                  <a:srgbClr val="000099"/>
                </a:solidFill>
              </a:rPr>
              <a:t>Осуществляется производство кормов для рыб на базе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Гатчинского ККЗ, </a:t>
            </a:r>
            <a:r>
              <a:rPr lang="ru-RU" b="1" dirty="0" err="1" smtClean="0">
                <a:solidFill>
                  <a:srgbClr val="FF0000"/>
                </a:solidFill>
              </a:rPr>
              <a:t>Тосненского</a:t>
            </a:r>
            <a:r>
              <a:rPr lang="ru-RU" b="1" dirty="0" smtClean="0">
                <a:solidFill>
                  <a:srgbClr val="FF0000"/>
                </a:solidFill>
              </a:rPr>
              <a:t> ККЗ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000099"/>
                </a:solidFill>
              </a:rPr>
              <a:t>Новички 2022 года на рынке кормов для рыб:</a:t>
            </a:r>
          </a:p>
          <a:p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«Белорусская </a:t>
            </a:r>
            <a:r>
              <a:rPr lang="ru-RU" b="1" dirty="0">
                <a:solidFill>
                  <a:srgbClr val="FF0000"/>
                </a:solidFill>
              </a:rPr>
              <a:t>национальная биотехнологическая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компания </a:t>
            </a:r>
            <a:r>
              <a:rPr lang="ru-RU" b="1" dirty="0">
                <a:solidFill>
                  <a:srgbClr val="FF0000"/>
                </a:solidFill>
              </a:rPr>
              <a:t>(БНБК</a:t>
            </a:r>
            <a:r>
              <a:rPr lang="ru-RU" b="1" dirty="0" smtClean="0">
                <a:solidFill>
                  <a:srgbClr val="FF0000"/>
                </a:solidFill>
              </a:rPr>
              <a:t>)»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Корма для промышленного рыбоводства «МИРАТОРГ»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35923" r="15714" b="40193"/>
          <a:stretch/>
        </p:blipFill>
        <p:spPr bwMode="auto">
          <a:xfrm>
            <a:off x="5637066" y="5229200"/>
            <a:ext cx="3048000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75" y="3212976"/>
            <a:ext cx="17055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9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692696"/>
            <a:ext cx="9191603" cy="4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078" y="0"/>
            <a:ext cx="9159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</a:rPr>
              <a:t>РЕГИОНАЛЬНЫЕ </a:t>
            </a:r>
            <a:r>
              <a:rPr lang="ru-RU" b="1" i="1" dirty="0" smtClean="0">
                <a:solidFill>
                  <a:srgbClr val="000099"/>
                </a:solidFill>
              </a:rPr>
              <a:t> ЦЕНТРЫ  КОМПЕТЕНЦИЙ </a:t>
            </a:r>
            <a:endParaRPr lang="ru-RU" b="1" i="1" dirty="0">
              <a:solidFill>
                <a:srgbClr val="000099"/>
              </a:solidFill>
            </a:endParaRPr>
          </a:p>
          <a:p>
            <a:pPr algn="ctr"/>
            <a:r>
              <a:rPr lang="ru-RU" b="1" i="1" dirty="0">
                <a:solidFill>
                  <a:srgbClr val="000099"/>
                </a:solidFill>
              </a:rPr>
              <a:t> В СФЕРЕ  </a:t>
            </a:r>
            <a:r>
              <a:rPr lang="ru-RU" b="1" i="1" dirty="0" smtClean="0">
                <a:solidFill>
                  <a:srgbClr val="000099"/>
                </a:solidFill>
              </a:rPr>
              <a:t>АКВАКУЛЬТУРЫ </a:t>
            </a:r>
            <a:endParaRPr lang="ru-RU" sz="1600" i="1" dirty="0">
              <a:solidFill>
                <a:srgbClr val="00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4713776"/>
            <a:ext cx="52200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0099"/>
                </a:solidFill>
              </a:rPr>
              <a:t>Научно-исследовательская работа, </a:t>
            </a:r>
          </a:p>
          <a:p>
            <a:pPr algn="r"/>
            <a:r>
              <a:rPr lang="ru-RU" sz="1600" b="1" dirty="0" smtClean="0">
                <a:solidFill>
                  <a:srgbClr val="000099"/>
                </a:solidFill>
              </a:rPr>
              <a:t>подготовка расчетов и заключений </a:t>
            </a:r>
          </a:p>
          <a:p>
            <a:pPr algn="r"/>
            <a:r>
              <a:rPr lang="ru-RU" sz="1600" b="1" dirty="0" smtClean="0">
                <a:solidFill>
                  <a:srgbClr val="000099"/>
                </a:solidFill>
              </a:rPr>
              <a:t>в сфере аквакультуры:</a:t>
            </a:r>
          </a:p>
          <a:p>
            <a:pPr algn="r"/>
            <a:endParaRPr lang="ru-RU" sz="1000" i="1" dirty="0">
              <a:solidFill>
                <a:srgbClr val="000099"/>
              </a:solidFill>
            </a:endParaRPr>
          </a:p>
          <a:p>
            <a:pPr algn="r"/>
            <a:r>
              <a:rPr lang="ru-RU" sz="1600" b="1" dirty="0"/>
              <a:t>Санкт-Петербургский филиал </a:t>
            </a:r>
            <a:endParaRPr lang="ru-RU" sz="1600" b="1" dirty="0" smtClean="0"/>
          </a:p>
          <a:p>
            <a:pPr algn="r"/>
            <a:r>
              <a:rPr lang="ru-RU" sz="1600" b="1" dirty="0" smtClean="0"/>
              <a:t>ФГБНУ </a:t>
            </a:r>
            <a:r>
              <a:rPr lang="ru-RU" sz="1600" b="1" dirty="0"/>
              <a:t>«ВНИРО» («</a:t>
            </a:r>
            <a:r>
              <a:rPr lang="ru-RU" sz="1600" b="1" dirty="0" err="1" smtClean="0"/>
              <a:t>ГосНИОРХ</a:t>
            </a:r>
            <a:r>
              <a:rPr lang="ru-RU" sz="1600" b="1" dirty="0" smtClean="0"/>
              <a:t>» им. Л.С</a:t>
            </a:r>
            <a:r>
              <a:rPr lang="ru-RU" sz="1600" b="1" dirty="0"/>
              <a:t>. БЕРГА)</a:t>
            </a:r>
          </a:p>
          <a:p>
            <a:pPr algn="r"/>
            <a:endParaRPr lang="ru-RU" sz="1000" i="1" dirty="0" smtClean="0">
              <a:solidFill>
                <a:srgbClr val="000099"/>
              </a:solidFill>
            </a:endParaRPr>
          </a:p>
          <a:p>
            <a:pPr algn="r"/>
            <a:r>
              <a:rPr lang="ru-RU" sz="1600" b="1" dirty="0" smtClean="0"/>
              <a:t>Федеральный </a:t>
            </a:r>
            <a:r>
              <a:rPr lang="ru-RU" sz="1600" b="1" dirty="0" err="1" smtClean="0"/>
              <a:t>селекционно</a:t>
            </a:r>
            <a:r>
              <a:rPr lang="ru-RU" sz="1600" b="1" dirty="0" smtClean="0"/>
              <a:t>-генетический центр рыбоводства филиал </a:t>
            </a:r>
            <a:r>
              <a:rPr lang="ru-RU" sz="1600" b="1" dirty="0"/>
              <a:t>ФГБУ </a:t>
            </a:r>
            <a:r>
              <a:rPr lang="ru-RU" sz="1600" b="1" dirty="0" smtClean="0"/>
              <a:t>«</a:t>
            </a:r>
            <a:r>
              <a:rPr lang="ru-RU" sz="1600" b="1" dirty="0" err="1" smtClean="0"/>
              <a:t>Главрыбвод</a:t>
            </a:r>
            <a:r>
              <a:rPr lang="ru-RU" sz="1600" b="1" dirty="0" smtClean="0"/>
              <a:t>»</a:t>
            </a:r>
            <a:endParaRPr lang="ru-RU" sz="1600" i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516" y="4688638"/>
            <a:ext cx="52200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</a:rPr>
              <a:t>Координационное управление, осуществление мер государственной поддержки, обеспечение эпизоотического благополучия 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в сфере аквакультуры:</a:t>
            </a:r>
          </a:p>
          <a:p>
            <a:endParaRPr lang="ru-RU" sz="1000" b="1" dirty="0">
              <a:solidFill>
                <a:srgbClr val="000099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Комитет по агропромышленному и </a:t>
            </a:r>
          </a:p>
          <a:p>
            <a:r>
              <a:rPr lang="ru-RU" sz="1600" b="1" dirty="0" err="1" smtClean="0">
                <a:solidFill>
                  <a:srgbClr val="FF0000"/>
                </a:solidFill>
              </a:rPr>
              <a:t>рыбохозяйственному</a:t>
            </a:r>
            <a:r>
              <a:rPr lang="ru-RU" sz="1600" b="1" dirty="0" smtClean="0">
                <a:solidFill>
                  <a:srgbClr val="FF0000"/>
                </a:solidFill>
              </a:rPr>
              <a:t> комплексу ЛО</a:t>
            </a:r>
          </a:p>
          <a:p>
            <a:endParaRPr lang="ru-RU" sz="1000" b="1" dirty="0">
              <a:solidFill>
                <a:srgbClr val="000099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Управление ветеринарии  ЛО</a:t>
            </a:r>
            <a:endParaRPr lang="ru-RU" sz="1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078" y="0"/>
            <a:ext cx="9159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</a:rPr>
              <a:t>РЕГИОНАЛЬНЫЕ </a:t>
            </a:r>
            <a:r>
              <a:rPr lang="ru-RU" b="1" i="1" dirty="0" smtClean="0">
                <a:solidFill>
                  <a:srgbClr val="000099"/>
                </a:solidFill>
              </a:rPr>
              <a:t> ЦЕНТРЫ  КОМПЕТЕНЦИЙ </a:t>
            </a:r>
            <a:endParaRPr lang="ru-RU" b="1" i="1" dirty="0">
              <a:solidFill>
                <a:srgbClr val="000099"/>
              </a:solidFill>
            </a:endParaRPr>
          </a:p>
          <a:p>
            <a:pPr algn="ctr"/>
            <a:r>
              <a:rPr lang="ru-RU" b="1" i="1" dirty="0">
                <a:solidFill>
                  <a:srgbClr val="000099"/>
                </a:solidFill>
              </a:rPr>
              <a:t> В СФЕРЕ  </a:t>
            </a:r>
            <a:r>
              <a:rPr lang="ru-RU" b="1" i="1" dirty="0" smtClean="0">
                <a:solidFill>
                  <a:srgbClr val="000099"/>
                </a:solidFill>
              </a:rPr>
              <a:t>АКВАКУЛЬТУРЫ </a:t>
            </a:r>
            <a:endParaRPr lang="ru-RU" sz="1600" i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13" y="764704"/>
            <a:ext cx="903649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cap="all" dirty="0" smtClean="0">
                <a:solidFill>
                  <a:srgbClr val="000099"/>
                </a:solidFill>
              </a:rPr>
              <a:t>Частные рыбоводные хозяйства:</a:t>
            </a:r>
          </a:p>
          <a:p>
            <a:endParaRPr lang="ru-RU" sz="2200" b="1" dirty="0">
              <a:solidFill>
                <a:srgbClr val="000099"/>
              </a:solidFill>
            </a:endParaRPr>
          </a:p>
          <a:p>
            <a:r>
              <a:rPr lang="ru-RU" sz="2200" b="1" u="sng" dirty="0">
                <a:solidFill>
                  <a:srgbClr val="000099"/>
                </a:solidFill>
              </a:rPr>
              <a:t>ООО «Форват. Центр технологий разведения сиговых рыб. Сиговый питомник» </a:t>
            </a:r>
            <a:endParaRPr lang="ru-RU" sz="2200" b="1" u="sng" dirty="0" smtClean="0">
              <a:solidFill>
                <a:srgbClr val="000099"/>
              </a:solidFill>
            </a:endParaRPr>
          </a:p>
          <a:p>
            <a:r>
              <a:rPr lang="ru-RU" sz="2200" b="1" dirty="0" smtClean="0">
                <a:solidFill>
                  <a:srgbClr val="000099"/>
                </a:solidFill>
              </a:rPr>
              <a:t>(сиговые виды рыб, консультирование, научно-исследовательские работы)</a:t>
            </a:r>
          </a:p>
          <a:p>
            <a:endParaRPr lang="ru-RU" sz="2200" b="1" dirty="0">
              <a:solidFill>
                <a:srgbClr val="000099"/>
              </a:solidFill>
            </a:endParaRPr>
          </a:p>
          <a:p>
            <a:r>
              <a:rPr lang="ru-RU" sz="2200" b="1" u="sng" dirty="0" smtClean="0">
                <a:solidFill>
                  <a:srgbClr val="000099"/>
                </a:solidFill>
              </a:rPr>
              <a:t>КФХ Алексеева Антона Сергеевича «АКВАФЕРМА»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(осетровые виды рыб, строительство УЗВ и </a:t>
            </a:r>
            <a:r>
              <a:rPr lang="ru-RU" sz="2200" b="1" dirty="0" err="1" smtClean="0">
                <a:solidFill>
                  <a:srgbClr val="000099"/>
                </a:solidFill>
              </a:rPr>
              <a:t>консультарование</a:t>
            </a:r>
            <a:r>
              <a:rPr lang="ru-RU" sz="2200" b="1" dirty="0" smtClean="0">
                <a:solidFill>
                  <a:srgbClr val="000099"/>
                </a:solidFill>
              </a:rPr>
              <a:t>)</a:t>
            </a:r>
          </a:p>
          <a:p>
            <a:endParaRPr lang="ru-RU" sz="2200" b="1" dirty="0">
              <a:solidFill>
                <a:srgbClr val="000099"/>
              </a:solidFill>
            </a:endParaRPr>
          </a:p>
          <a:p>
            <a:r>
              <a:rPr lang="ru-RU" sz="2200" b="1" u="sng" dirty="0" smtClean="0">
                <a:solidFill>
                  <a:srgbClr val="000099"/>
                </a:solidFill>
              </a:rPr>
              <a:t>КФХ Петровой </a:t>
            </a:r>
            <a:r>
              <a:rPr lang="ru-RU" sz="2200" b="1" u="sng" dirty="0" err="1" smtClean="0">
                <a:solidFill>
                  <a:srgbClr val="000099"/>
                </a:solidFill>
              </a:rPr>
              <a:t>Римы</a:t>
            </a:r>
            <a:r>
              <a:rPr lang="ru-RU" sz="2200" b="1" u="sng" dirty="0" smtClean="0">
                <a:solidFill>
                  <a:srgbClr val="000099"/>
                </a:solidFill>
              </a:rPr>
              <a:t> Николаевны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(</a:t>
            </a:r>
            <a:r>
              <a:rPr lang="ru-RU" sz="2200" b="1" dirty="0" err="1" smtClean="0">
                <a:solidFill>
                  <a:srgbClr val="000099"/>
                </a:solidFill>
              </a:rPr>
              <a:t>клариевый</a:t>
            </a:r>
            <a:r>
              <a:rPr lang="ru-RU" sz="2200" b="1" dirty="0" smtClean="0">
                <a:solidFill>
                  <a:srgbClr val="000099"/>
                </a:solidFill>
              </a:rPr>
              <a:t> сом и продукты его переработки, консультирование)</a:t>
            </a:r>
          </a:p>
          <a:p>
            <a:endParaRPr lang="ru-RU" sz="2200" b="1" i="1" dirty="0">
              <a:solidFill>
                <a:srgbClr val="000099"/>
              </a:solidFill>
            </a:endParaRPr>
          </a:p>
          <a:p>
            <a:r>
              <a:rPr lang="ru-RU" sz="2200" b="1" i="1" u="sng" dirty="0" smtClean="0">
                <a:solidFill>
                  <a:srgbClr val="000099"/>
                </a:solidFill>
              </a:rPr>
              <a:t>ООО «Северная креветка»</a:t>
            </a:r>
          </a:p>
          <a:p>
            <a:r>
              <a:rPr lang="ru-RU" sz="2200" b="1" i="1" dirty="0" smtClean="0">
                <a:solidFill>
                  <a:srgbClr val="000099"/>
                </a:solidFill>
              </a:rPr>
              <a:t>(выращивание креветки, УЗВ, консультирование)</a:t>
            </a:r>
            <a:endParaRPr lang="ru-RU" sz="22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n_sergeev\Documents\Форум 2019\Карта Ленинградской обла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vn_sergeev\Pictures\Гербы_jpg\Киров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3789363"/>
            <a:ext cx="2698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8"/>
          <p:cNvSpPr>
            <a:spLocks noChangeArrowheads="1"/>
          </p:cNvSpPr>
          <p:nvPr/>
        </p:nvSpPr>
        <p:spPr bwMode="auto">
          <a:xfrm>
            <a:off x="-20638" y="-19050"/>
            <a:ext cx="914400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99"/>
                </a:solidFill>
              </a:rPr>
              <a:t>Ленинградская область – приморский субъект Российской Федерации</a:t>
            </a:r>
          </a:p>
        </p:txBody>
      </p:sp>
      <p:sp>
        <p:nvSpPr>
          <p:cNvPr id="3077" name="Rectangle 18"/>
          <p:cNvSpPr>
            <a:spLocks noChangeArrowheads="1"/>
          </p:cNvSpPr>
          <p:nvPr/>
        </p:nvSpPr>
        <p:spPr bwMode="auto">
          <a:xfrm>
            <a:off x="-20638" y="6465888"/>
            <a:ext cx="914400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000099"/>
                </a:solidFill>
              </a:rPr>
              <a:t>Имеет обширный водный фонд для рыбохозяйственного использования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9552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15642" y="330239"/>
            <a:ext cx="9128358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4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en-US" sz="41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69069" y="6273224"/>
            <a:ext cx="3621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</a:rPr>
              <a:t>agroprom.lenobl.ru</a:t>
            </a:r>
            <a:endParaRPr lang="ru-RU" sz="3200" dirty="0">
              <a:solidFill>
                <a:srgbClr val="000099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1" y="923143"/>
            <a:ext cx="7810500" cy="5372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2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/>
          </p:cNvSpPr>
          <p:nvPr/>
        </p:nvSpPr>
        <p:spPr bwMode="auto">
          <a:xfrm>
            <a:off x="0" y="188913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>
                <a:solidFill>
                  <a:srgbClr val="0000FF"/>
                </a:solidFill>
              </a:rPr>
              <a:t>Ведомства, ответственные за рыбохозяйственный комплекс на территории Ленинградской области </a:t>
            </a:r>
            <a:endParaRPr lang="ru-RU" altLang="ru-RU" sz="2000">
              <a:solidFill>
                <a:srgbClr val="0000FF"/>
              </a:solidFill>
            </a:endParaRPr>
          </a:p>
        </p:txBody>
      </p:sp>
      <p:sp>
        <p:nvSpPr>
          <p:cNvPr id="4099" name="Rectangle 7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4319587" cy="2698750"/>
          </a:xfrm>
        </p:spPr>
        <p:txBody>
          <a:bodyPr/>
          <a:lstStyle/>
          <a:p>
            <a:pPr marL="1588" indent="12700">
              <a:buFontTx/>
              <a:buNone/>
            </a:pPr>
            <a:r>
              <a:rPr lang="ru-RU" altLang="ru-RU" sz="2200" b="1" i="1" u="sng" smtClean="0">
                <a:solidFill>
                  <a:schemeClr val="hlink"/>
                </a:solidFill>
              </a:rPr>
              <a:t>Минсельхоз России,</a:t>
            </a:r>
          </a:p>
          <a:p>
            <a:pPr marL="1588" indent="12700">
              <a:buFontTx/>
              <a:buNone/>
            </a:pPr>
            <a:r>
              <a:rPr lang="ru-RU" altLang="ru-RU" sz="2200" b="1" i="1" u="sng" smtClean="0">
                <a:solidFill>
                  <a:schemeClr val="hlink"/>
                </a:solidFill>
              </a:rPr>
              <a:t>Росрыболовство:</a:t>
            </a:r>
          </a:p>
          <a:p>
            <a:pPr marL="1588" indent="12700">
              <a:buFontTx/>
              <a:buNone/>
            </a:pPr>
            <a:endParaRPr lang="ru-RU" altLang="ru-RU" sz="2200" b="1" i="1" u="sng" smtClean="0">
              <a:solidFill>
                <a:schemeClr val="hlink"/>
              </a:solidFill>
            </a:endParaRPr>
          </a:p>
          <a:p>
            <a:pPr marL="1588" indent="12700">
              <a:buFontTx/>
              <a:buNone/>
            </a:pPr>
            <a:r>
              <a:rPr lang="ru-RU" altLang="ru-RU" sz="2200" b="1" i="1" smtClean="0">
                <a:solidFill>
                  <a:schemeClr val="hlink"/>
                </a:solidFill>
              </a:rPr>
              <a:t>Северо-Западное территориальное управление федерального агентства по рыболовству</a:t>
            </a:r>
          </a:p>
          <a:p>
            <a:pPr marL="1588" indent="12700">
              <a:buFontTx/>
              <a:buNone/>
            </a:pPr>
            <a:endParaRPr lang="ru-RU" altLang="ru-RU" sz="2000" b="1" i="1" smtClean="0">
              <a:solidFill>
                <a:schemeClr val="hlink"/>
              </a:solidFill>
            </a:endParaRPr>
          </a:p>
          <a:p>
            <a:pPr marL="1588" indent="12700">
              <a:buFontTx/>
              <a:buNone/>
            </a:pPr>
            <a:endParaRPr lang="ru-RU" altLang="ru-RU" sz="2000" smtClean="0">
              <a:solidFill>
                <a:schemeClr val="hlink"/>
              </a:solidFill>
            </a:endParaRPr>
          </a:p>
        </p:txBody>
      </p:sp>
      <p:sp>
        <p:nvSpPr>
          <p:cNvPr id="4100" name="Rectangle 8"/>
          <p:cNvSpPr>
            <a:spLocks/>
          </p:cNvSpPr>
          <p:nvPr/>
        </p:nvSpPr>
        <p:spPr bwMode="auto">
          <a:xfrm>
            <a:off x="4787900" y="1196975"/>
            <a:ext cx="4356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073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2872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67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200" b="1" i="1" u="sng">
                <a:solidFill>
                  <a:srgbClr val="0000FF"/>
                </a:solidFill>
              </a:rPr>
              <a:t>Правительство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200" b="1" i="1" u="sng">
                <a:solidFill>
                  <a:srgbClr val="0000FF"/>
                </a:solidFill>
              </a:rPr>
              <a:t>Ленинградской области: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800" b="1" u="sng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</a:rPr>
              <a:t>Комитет по агропромышленному и рыбохозяйственному комплексу Ленинградской области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800" b="1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Управление ветеринарии Ленинградской области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6"/>
          <a:stretch>
            <a:fillRect/>
          </a:stretch>
        </p:blipFill>
        <p:spPr bwMode="auto">
          <a:xfrm>
            <a:off x="22225" y="4076700"/>
            <a:ext cx="46402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6" y="3966772"/>
            <a:ext cx="4257602" cy="28106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2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0" y="73025"/>
            <a:ext cx="91440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3333CC"/>
                </a:solidFill>
              </a:rPr>
              <a:t>Являясь </a:t>
            </a:r>
            <a:r>
              <a:rPr lang="ru-RU" altLang="ru-RU" sz="2000" b="1" dirty="0">
                <a:solidFill>
                  <a:srgbClr val="3333CC"/>
                </a:solidFill>
              </a:rPr>
              <a:t>неотъемлемой частью областного АПК</a:t>
            </a:r>
            <a:r>
              <a:rPr lang="ru-RU" altLang="ru-RU" sz="2000" dirty="0">
                <a:solidFill>
                  <a:srgbClr val="3333CC"/>
                </a:solidFill>
              </a:rPr>
              <a:t>,</a:t>
            </a:r>
          </a:p>
          <a:p>
            <a:pPr algn="ctr"/>
            <a:r>
              <a:rPr lang="ru-RU" altLang="ru-RU" sz="2000" dirty="0">
                <a:solidFill>
                  <a:srgbClr val="3333CC"/>
                </a:solidFill>
              </a:rPr>
              <a:t>призванного обеспечить продовольственную безопасность</a:t>
            </a:r>
          </a:p>
          <a:p>
            <a:pPr algn="ctr"/>
            <a:r>
              <a:rPr lang="ru-RU" altLang="ru-RU" sz="2000" dirty="0">
                <a:solidFill>
                  <a:srgbClr val="3333CC"/>
                </a:solidFill>
              </a:rPr>
              <a:t>Ленинградской области и Санкт-Петербурга,</a:t>
            </a:r>
          </a:p>
          <a:p>
            <a:pPr algn="ctr"/>
            <a:r>
              <a:rPr lang="ru-RU" altLang="ru-RU" sz="2000" dirty="0" err="1">
                <a:solidFill>
                  <a:srgbClr val="3333CC"/>
                </a:solidFill>
              </a:rPr>
              <a:t>рыбохозяйственный</a:t>
            </a:r>
            <a:r>
              <a:rPr lang="ru-RU" altLang="ru-RU" sz="2000" dirty="0">
                <a:solidFill>
                  <a:srgbClr val="3333CC"/>
                </a:solidFill>
              </a:rPr>
              <a:t> комплекс играет важную роль </a:t>
            </a:r>
          </a:p>
          <a:p>
            <a:pPr algn="ctr"/>
            <a:r>
              <a:rPr lang="ru-RU" altLang="ru-RU" sz="2000" dirty="0">
                <a:solidFill>
                  <a:srgbClr val="3333CC"/>
                </a:solidFill>
              </a:rPr>
              <a:t>в экономической и социальной жизни региона.</a:t>
            </a:r>
          </a:p>
          <a:p>
            <a:pPr algn="ctr"/>
            <a:endParaRPr lang="ru-RU" altLang="ru-RU" sz="2000" dirty="0">
              <a:solidFill>
                <a:srgbClr val="3333CC"/>
              </a:solidFill>
            </a:endParaRPr>
          </a:p>
          <a:p>
            <a:pPr algn="ctr"/>
            <a:r>
              <a:rPr lang="ru-RU" altLang="ru-RU" sz="2000" b="1" u="sng" dirty="0">
                <a:solidFill>
                  <a:srgbClr val="3333CC"/>
                </a:solidFill>
              </a:rPr>
              <a:t>ОСНОВНЫЕ НАПРАВЛЕНИЯ ДЕЯТЕЛЬНОСТИ: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прибрежное и промышленное рыболовство,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товарное рыбоводство (аквакультура),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переработка рыбы и морепродуктов,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●искусственное воспроизводство водных биоресурсов,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любительское и спортивное рыболовство,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исследовательская и научная деятельность,</a:t>
            </a:r>
          </a:p>
          <a:p>
            <a:pPr algn="ctr">
              <a:lnSpc>
                <a:spcPct val="150000"/>
              </a:lnSpc>
            </a:pPr>
            <a:r>
              <a:rPr lang="ru-RU" altLang="ru-RU" sz="2000" dirty="0">
                <a:solidFill>
                  <a:srgbClr val="3333CC"/>
                </a:solidFill>
              </a:rPr>
              <a:t>● сопутствующее производство товаров и оказание услуг.</a:t>
            </a:r>
          </a:p>
          <a:p>
            <a:pPr algn="ctr"/>
            <a:endParaRPr lang="ru-RU" altLang="ru-RU" sz="2000" dirty="0">
              <a:solidFill>
                <a:srgbClr val="3333CC"/>
              </a:solidFill>
            </a:endParaRPr>
          </a:p>
          <a:p>
            <a:pPr algn="ctr"/>
            <a:r>
              <a:rPr lang="ru-RU" altLang="ru-RU" sz="2000" dirty="0">
                <a:solidFill>
                  <a:srgbClr val="3333CC"/>
                </a:solidFill>
              </a:rPr>
              <a:t>Областной </a:t>
            </a:r>
            <a:r>
              <a:rPr lang="ru-RU" altLang="ru-RU" sz="2000" dirty="0" err="1">
                <a:solidFill>
                  <a:srgbClr val="3333CC"/>
                </a:solidFill>
              </a:rPr>
              <a:t>рыбохозяйственный</a:t>
            </a:r>
            <a:r>
              <a:rPr lang="ru-RU" altLang="ru-RU" sz="2000" dirty="0">
                <a:solidFill>
                  <a:srgbClr val="3333CC"/>
                </a:solidFill>
              </a:rPr>
              <a:t> комплекс представляют организации различных форм собственности, К(Ф)Х и ИП:</a:t>
            </a:r>
          </a:p>
          <a:p>
            <a:pPr algn="ctr"/>
            <a:r>
              <a:rPr lang="ru-RU" altLang="ru-RU" sz="2500" b="1" dirty="0">
                <a:solidFill>
                  <a:srgbClr val="3333CC"/>
                </a:solidFill>
              </a:rPr>
              <a:t>177 предприятий, в которых работает </a:t>
            </a:r>
            <a:r>
              <a:rPr lang="ru-RU" altLang="ru-RU" sz="2500" b="1" dirty="0" smtClean="0">
                <a:solidFill>
                  <a:srgbClr val="3333CC"/>
                </a:solidFill>
              </a:rPr>
              <a:t>2500 </a:t>
            </a:r>
            <a:r>
              <a:rPr lang="ru-RU" altLang="ru-RU" sz="2500" b="1" dirty="0">
                <a:solidFill>
                  <a:srgbClr val="3333CC"/>
                </a:solidFill>
              </a:rPr>
              <a:t>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70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n_sergeev\Desktop\фото для презентаций\IMG_2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4724400" y="0"/>
            <a:ext cx="44291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000099"/>
                </a:solidFill>
              </a:rPr>
              <a:t>Ленинградская область 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000099"/>
                </a:solidFill>
              </a:rPr>
              <a:t>российский регион с хорошо развитой аквакультурой.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99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000099"/>
                </a:solidFill>
              </a:rPr>
              <a:t>На протяжении последних лет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000099"/>
                </a:solidFill>
              </a:rPr>
              <a:t>на территории  области </a:t>
            </a:r>
            <a:r>
              <a:rPr lang="ru-RU" altLang="ru-RU" sz="2200" b="1">
                <a:solidFill>
                  <a:srgbClr val="000099"/>
                </a:solidFill>
              </a:rPr>
              <a:t>наблюдается</a:t>
            </a:r>
            <a:r>
              <a:rPr lang="ru-RU" altLang="ru-RU" sz="2200">
                <a:solidFill>
                  <a:srgbClr val="000099"/>
                </a:solidFill>
              </a:rPr>
              <a:t> </a:t>
            </a:r>
            <a:r>
              <a:rPr lang="ru-RU" altLang="ru-RU" sz="2200" b="1">
                <a:solidFill>
                  <a:srgbClr val="000099"/>
                </a:solidFill>
              </a:rPr>
              <a:t>увеличение</a:t>
            </a:r>
            <a:r>
              <a:rPr lang="ru-RU" altLang="ru-RU" sz="2200">
                <a:solidFill>
                  <a:srgbClr val="000099"/>
                </a:solidFill>
              </a:rPr>
              <a:t> числа рыбоводных хозяйств и объемов производства продукции аквакультуры. Схожая тенденция наблюдается и в двух других субъектах северо-запада – Республике Карелия и Мурманской области.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99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000099"/>
                </a:solidFill>
              </a:rPr>
              <a:t>Ленобласть стабильно входит в </a:t>
            </a:r>
            <a:r>
              <a:rPr lang="ru-RU" altLang="ru-RU" sz="2200" b="1">
                <a:solidFill>
                  <a:srgbClr val="000099"/>
                </a:solidFill>
              </a:rPr>
              <a:t>тройку </a:t>
            </a:r>
            <a:r>
              <a:rPr lang="ru-RU" altLang="ru-RU" sz="2200">
                <a:solidFill>
                  <a:srgbClr val="000099"/>
                </a:solidFill>
              </a:rPr>
              <a:t>российских регионов-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000099"/>
                </a:solidFill>
              </a:rPr>
              <a:t>лидеров по выращиванию радужной форели и в </a:t>
            </a:r>
            <a:r>
              <a:rPr lang="ru-RU" altLang="ru-RU" sz="2200" b="1">
                <a:solidFill>
                  <a:srgbClr val="000099"/>
                </a:solidFill>
              </a:rPr>
              <a:t>ТОП-10 </a:t>
            </a:r>
            <a:r>
              <a:rPr lang="ru-RU" altLang="ru-RU" sz="2200">
                <a:solidFill>
                  <a:srgbClr val="000099"/>
                </a:solidFill>
              </a:rPr>
              <a:t> регионов по объемам выращивания товарной рыбы.</a:t>
            </a:r>
          </a:p>
        </p:txBody>
      </p:sp>
    </p:spTree>
    <p:extLst>
      <p:ext uri="{BB962C8B-B14F-4D97-AF65-F5344CB8AC3E}">
        <p14:creationId xmlns:p14="http://schemas.microsoft.com/office/powerpoint/2010/main" val="20629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5"/>
          <p:cNvSpPr>
            <a:spLocks noChangeArrowheads="1"/>
          </p:cNvSpPr>
          <p:nvPr/>
        </p:nvSpPr>
        <p:spPr bwMode="auto">
          <a:xfrm>
            <a:off x="1619250" y="188913"/>
            <a:ext cx="3240088" cy="1152525"/>
          </a:xfrm>
          <a:prstGeom prst="rightArrow">
            <a:avLst>
              <a:gd name="adj1" fmla="val 50000"/>
              <a:gd name="adj2" fmla="val 702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 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года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79388" y="225425"/>
            <a:ext cx="1296987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u="sng">
                <a:solidFill>
                  <a:srgbClr val="000099"/>
                </a:solidFill>
              </a:rPr>
              <a:t>1997 год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99"/>
                </a:solidFill>
              </a:rPr>
              <a:t>67 тонн</a:t>
            </a:r>
          </a:p>
        </p:txBody>
      </p: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5003800" y="261938"/>
            <a:ext cx="1800448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u="sng" dirty="0" smtClean="0">
                <a:solidFill>
                  <a:srgbClr val="000099"/>
                </a:solidFill>
              </a:rPr>
              <a:t>2021 </a:t>
            </a:r>
            <a:r>
              <a:rPr lang="ru-RU" altLang="ru-RU" sz="2000" u="sng" dirty="0">
                <a:solidFill>
                  <a:srgbClr val="000099"/>
                </a:solidFill>
              </a:rPr>
              <a:t>год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99"/>
                </a:solidFill>
              </a:rPr>
              <a:t>12,6 </a:t>
            </a:r>
            <a:r>
              <a:rPr lang="ru-RU" altLang="ru-RU" sz="2000" b="1" dirty="0">
                <a:solidFill>
                  <a:srgbClr val="000099"/>
                </a:solidFill>
              </a:rPr>
              <a:t>тыс. тонн</a:t>
            </a:r>
          </a:p>
        </p:txBody>
      </p: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6948488" y="261938"/>
            <a:ext cx="205105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u="sng" dirty="0" smtClean="0">
                <a:solidFill>
                  <a:srgbClr val="000099"/>
                </a:solidFill>
              </a:rPr>
              <a:t>2022 </a:t>
            </a:r>
            <a:r>
              <a:rPr lang="ru-RU" altLang="ru-RU" sz="2000" u="sng" dirty="0">
                <a:solidFill>
                  <a:srgbClr val="000099"/>
                </a:solidFill>
              </a:rPr>
              <a:t>год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99"/>
                </a:solidFill>
              </a:rPr>
              <a:t>13,0 </a:t>
            </a:r>
            <a:r>
              <a:rPr lang="ru-RU" altLang="ru-RU" sz="2000" b="1" dirty="0">
                <a:solidFill>
                  <a:srgbClr val="000099"/>
                </a:solidFill>
              </a:rPr>
              <a:t>тыс. </a:t>
            </a:r>
            <a:r>
              <a:rPr lang="ru-RU" altLang="ru-RU" sz="2000" b="1" dirty="0" smtClean="0">
                <a:solidFill>
                  <a:srgbClr val="000099"/>
                </a:solidFill>
              </a:rPr>
              <a:t>тонн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99"/>
                </a:solidFill>
              </a:rPr>
              <a:t>(ожидаемое)</a:t>
            </a:r>
            <a:endParaRPr lang="ru-RU" altLang="ru-RU" sz="2000" b="1" dirty="0">
              <a:solidFill>
                <a:srgbClr val="000099"/>
              </a:solidFill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0" y="4941888"/>
            <a:ext cx="9144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solidFill>
                  <a:srgbClr val="000099"/>
                </a:solidFill>
              </a:rPr>
              <a:t>Основная специализация:</a:t>
            </a:r>
            <a:r>
              <a:rPr lang="ru-RU" altLang="ru-RU" sz="2000" dirty="0">
                <a:solidFill>
                  <a:srgbClr val="000099"/>
                </a:solidFill>
              </a:rPr>
              <a:t> выращивание товарной форели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</a:rPr>
              <a:t>посадочного материала форели и сиговых видов рыб.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solidFill>
                <a:srgbClr val="0000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10</a:t>
            </a:r>
            <a:r>
              <a:rPr lang="ru-RU" altLang="ru-RU" sz="2000" dirty="0">
                <a:solidFill>
                  <a:srgbClr val="000099"/>
                </a:solidFill>
              </a:rPr>
              <a:t> рыбоводных хозяйств выращивают </a:t>
            </a:r>
            <a:r>
              <a:rPr lang="ru-RU" altLang="ru-RU" sz="2000" b="1" dirty="0">
                <a:solidFill>
                  <a:srgbClr val="FF0000"/>
                </a:solidFill>
              </a:rPr>
              <a:t>90% </a:t>
            </a:r>
            <a:r>
              <a:rPr lang="ru-RU" altLang="ru-RU" sz="2000" dirty="0">
                <a:solidFill>
                  <a:srgbClr val="000099"/>
                </a:solidFill>
              </a:rPr>
              <a:t>объема рыбы (форель),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</a:rPr>
              <a:t>из которых  у 3 хозяйств годовой объем выращивания  &gt; 2 тыс. тонн.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10%</a:t>
            </a:r>
            <a:r>
              <a:rPr lang="ru-RU" altLang="ru-RU" sz="2000" dirty="0">
                <a:solidFill>
                  <a:srgbClr val="000099"/>
                </a:solidFill>
              </a:rPr>
              <a:t> объема – остальные </a:t>
            </a:r>
            <a:r>
              <a:rPr lang="ru-RU" altLang="ru-RU" sz="2000" b="1" dirty="0">
                <a:solidFill>
                  <a:srgbClr val="FF0000"/>
                </a:solidFill>
              </a:rPr>
              <a:t>40 </a:t>
            </a:r>
            <a:r>
              <a:rPr lang="ru-RU" altLang="ru-RU" sz="2000" dirty="0">
                <a:solidFill>
                  <a:srgbClr val="000099"/>
                </a:solidFill>
              </a:rPr>
              <a:t>хозяйств (форель и другие объекты)</a:t>
            </a: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>
            <a:fillRect/>
          </a:stretch>
        </p:blipFill>
        <p:spPr bwMode="auto">
          <a:xfrm>
            <a:off x="0" y="1484313"/>
            <a:ext cx="9144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1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956217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3333CC"/>
                </a:solidFill>
              </a:rPr>
              <a:t>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АКВАКУЛЬТУРА  ЛЕНИНГРАДСКОЙ ОБЛАСТИ В ЦИФРАХ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80911" y="677108"/>
            <a:ext cx="509566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u="sng" dirty="0" smtClean="0">
                <a:solidFill>
                  <a:srgbClr val="FF0000"/>
                </a:solidFill>
              </a:rPr>
              <a:t>2021 год</a:t>
            </a:r>
            <a:endParaRPr lang="ru-RU" altLang="ru-RU" sz="2000" b="1" u="sng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Объем </a:t>
            </a:r>
            <a:r>
              <a:rPr lang="ru-RU" altLang="ru-RU" sz="2000" dirty="0">
                <a:solidFill>
                  <a:srgbClr val="000099"/>
                </a:solidFill>
              </a:rPr>
              <a:t>производства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</a:rPr>
              <a:t>рыбоводной продукции: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</a:rPr>
              <a:t>12,6  тыс</a:t>
            </a:r>
            <a:r>
              <a:rPr lang="ru-RU" altLang="ru-RU" sz="2000" b="1" dirty="0">
                <a:solidFill>
                  <a:srgbClr val="FF0000"/>
                </a:solidFill>
              </a:rPr>
              <a:t>.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тонн,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из </a:t>
            </a:r>
            <a:r>
              <a:rPr lang="ru-RU" altLang="ru-RU" sz="2000" dirty="0">
                <a:solidFill>
                  <a:srgbClr val="000099"/>
                </a:solidFill>
              </a:rPr>
              <a:t>которых реализация </a:t>
            </a:r>
            <a:endParaRPr lang="ru-RU" altLang="ru-RU" sz="2000" dirty="0" smtClean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товарной </a:t>
            </a:r>
            <a:r>
              <a:rPr lang="ru-RU" altLang="ru-RU" sz="2000" dirty="0">
                <a:solidFill>
                  <a:srgbClr val="000099"/>
                </a:solidFill>
              </a:rPr>
              <a:t>рыбоводной продукции: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</a:rPr>
              <a:t>6,9  </a:t>
            </a:r>
            <a:r>
              <a:rPr lang="ru-RU" altLang="ru-RU" sz="2000" b="1" dirty="0">
                <a:solidFill>
                  <a:srgbClr val="FF0000"/>
                </a:solidFill>
              </a:rPr>
              <a:t>тыс.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тонн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на сумму порядка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   3,0  млрд. руб.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u="sng" dirty="0" smtClean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Объем доведенной государственной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финансовой </a:t>
            </a:r>
            <a:r>
              <a:rPr lang="ru-RU" altLang="ru-RU" sz="2000" dirty="0">
                <a:solidFill>
                  <a:srgbClr val="000099"/>
                </a:solidFill>
              </a:rPr>
              <a:t>поддержки </a:t>
            </a:r>
            <a:r>
              <a:rPr lang="ru-RU" altLang="ru-RU" sz="2000" dirty="0" smtClean="0">
                <a:solidFill>
                  <a:srgbClr val="000099"/>
                </a:solidFill>
              </a:rPr>
              <a:t> товарной </a:t>
            </a:r>
            <a:r>
              <a:rPr lang="ru-RU" altLang="ru-RU" sz="2000" dirty="0">
                <a:solidFill>
                  <a:srgbClr val="000099"/>
                </a:solidFill>
              </a:rPr>
              <a:t>аквакультуры </a:t>
            </a:r>
            <a:r>
              <a:rPr lang="ru-RU" altLang="ru-RU" sz="2000" dirty="0" smtClean="0">
                <a:solidFill>
                  <a:srgbClr val="000099"/>
                </a:solidFill>
              </a:rPr>
              <a:t>в Ленинградской области: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~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 100  млн. руб.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b="1" dirty="0" smtClean="0">
              <a:solidFill>
                <a:srgbClr val="FF0000"/>
              </a:solidFill>
            </a:endParaRPr>
          </a:p>
          <a:p>
            <a:pPr lvl="0">
              <a:spcBef>
                <a:spcPct val="0"/>
              </a:spcBef>
              <a:buNone/>
            </a:pPr>
            <a:r>
              <a:rPr lang="ru-RU" altLang="ru-RU" sz="2800" b="1" u="sng" dirty="0" smtClean="0">
                <a:solidFill>
                  <a:srgbClr val="FF0000"/>
                </a:solidFill>
              </a:rPr>
              <a:t>6 </a:t>
            </a:r>
            <a:r>
              <a:rPr lang="ru-RU" altLang="ru-RU" sz="2800" b="1" u="sng" dirty="0" smtClean="0">
                <a:solidFill>
                  <a:srgbClr val="FF0000"/>
                </a:solidFill>
              </a:rPr>
              <a:t>мес. 2022 года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</a:rPr>
              <a:t>Р</a:t>
            </a:r>
            <a:r>
              <a:rPr lang="ru-RU" altLang="ru-RU" sz="2000" dirty="0" smtClean="0">
                <a:solidFill>
                  <a:srgbClr val="000099"/>
                </a:solidFill>
              </a:rPr>
              <a:t>еализация  товарной  рыбоводной </a:t>
            </a:r>
            <a:r>
              <a:rPr lang="ru-RU" altLang="ru-RU" sz="2000" dirty="0">
                <a:solidFill>
                  <a:srgbClr val="000099"/>
                </a:solidFill>
              </a:rPr>
              <a:t>продукции</a:t>
            </a:r>
            <a:r>
              <a:rPr lang="ru-RU" altLang="ru-RU" sz="2000" dirty="0" smtClean="0">
                <a:solidFill>
                  <a:srgbClr val="000099"/>
                </a:solidFill>
              </a:rPr>
              <a:t>: 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2,2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тыс. тонн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99"/>
                </a:solidFill>
              </a:rPr>
              <a:t>Объем  доведенной  государственной</a:t>
            </a:r>
            <a:endParaRPr lang="ru-RU" altLang="ru-RU" sz="2000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99"/>
                </a:solidFill>
              </a:rPr>
              <a:t>финансовой </a:t>
            </a:r>
            <a:r>
              <a:rPr lang="ru-RU" altLang="ru-RU" sz="2000" dirty="0" smtClean="0">
                <a:solidFill>
                  <a:srgbClr val="000099"/>
                </a:solidFill>
              </a:rPr>
              <a:t>поддержки</a:t>
            </a:r>
            <a:r>
              <a:rPr lang="ru-RU" altLang="ru-RU" sz="2000" b="1" dirty="0" smtClean="0">
                <a:solidFill>
                  <a:srgbClr val="000099"/>
                </a:solidFill>
              </a:rPr>
              <a:t>: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 ~ 60 млн. руб. 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vn_sergeev\Desktop\Справочник РХК ЛО 2021\Рыбоводство. Радужная форе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03" y="739439"/>
            <a:ext cx="3012909" cy="20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 rot="10800000">
            <a:off x="4039477" y="1268760"/>
            <a:ext cx="504056" cy="2663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4071" y="85389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ОБЪЕМ ПРОИЗВОДСТВА  ПРОДУКЦИИ ТОВАРНОЙ  АКВАКУЛЬТУРЫ В  РОССИИ,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 2019-2021  ГОДЫ</a:t>
            </a:r>
          </a:p>
          <a:p>
            <a:r>
              <a:rPr lang="ru-RU" b="1" u="sng" dirty="0" smtClean="0">
                <a:solidFill>
                  <a:srgbClr val="000099"/>
                </a:solidFill>
              </a:rPr>
              <a:t>2021 г.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357 </a:t>
            </a:r>
            <a:r>
              <a:rPr lang="ru-RU" b="1" dirty="0">
                <a:solidFill>
                  <a:srgbClr val="000099"/>
                </a:solidFill>
              </a:rPr>
              <a:t>тыс. тонн </a:t>
            </a:r>
            <a:endParaRPr lang="ru-RU" b="1" dirty="0" smtClean="0">
              <a:solidFill>
                <a:srgbClr val="000099"/>
              </a:solidFill>
            </a:endParaRPr>
          </a:p>
          <a:p>
            <a:r>
              <a:rPr lang="ru-RU" b="1" dirty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                       (+28 тыс. </a:t>
            </a:r>
            <a:r>
              <a:rPr lang="ru-RU" b="1" dirty="0" err="1" smtClean="0">
                <a:solidFill>
                  <a:srgbClr val="000099"/>
                </a:solidFill>
              </a:rPr>
              <a:t>тн</a:t>
            </a:r>
            <a:r>
              <a:rPr lang="ru-RU" b="1" dirty="0">
                <a:solidFill>
                  <a:srgbClr val="000099"/>
                </a:solidFill>
              </a:rPr>
              <a:t>, </a:t>
            </a:r>
            <a:r>
              <a:rPr lang="ru-RU" b="1" dirty="0" smtClean="0">
                <a:solidFill>
                  <a:srgbClr val="000099"/>
                </a:solidFill>
              </a:rPr>
              <a:t>108,5</a:t>
            </a:r>
            <a:r>
              <a:rPr lang="ru-RU" b="1" dirty="0">
                <a:solidFill>
                  <a:srgbClr val="000099"/>
                </a:solidFill>
              </a:rPr>
              <a:t>%)</a:t>
            </a:r>
          </a:p>
          <a:p>
            <a:r>
              <a:rPr lang="ru-RU" u="sng" dirty="0" smtClean="0">
                <a:solidFill>
                  <a:srgbClr val="000099"/>
                </a:solidFill>
              </a:rPr>
              <a:t>2020 </a:t>
            </a:r>
            <a:r>
              <a:rPr lang="ru-RU" u="sng" dirty="0">
                <a:solidFill>
                  <a:srgbClr val="000099"/>
                </a:solidFill>
              </a:rPr>
              <a:t>г.</a:t>
            </a:r>
          </a:p>
          <a:p>
            <a:r>
              <a:rPr lang="ru-RU" dirty="0">
                <a:solidFill>
                  <a:srgbClr val="000099"/>
                </a:solidFill>
              </a:rPr>
              <a:t>329 тыс. </a:t>
            </a:r>
            <a:r>
              <a:rPr lang="ru-RU" dirty="0" smtClean="0">
                <a:solidFill>
                  <a:srgbClr val="000099"/>
                </a:solidFill>
              </a:rPr>
              <a:t>тонн</a:t>
            </a:r>
          </a:p>
          <a:p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                       </a:t>
            </a:r>
            <a:r>
              <a:rPr lang="ru-RU" dirty="0">
                <a:solidFill>
                  <a:srgbClr val="000099"/>
                </a:solidFill>
              </a:rPr>
              <a:t>(+42 тыс. </a:t>
            </a:r>
            <a:r>
              <a:rPr lang="ru-RU" dirty="0" err="1">
                <a:solidFill>
                  <a:srgbClr val="000099"/>
                </a:solidFill>
              </a:rPr>
              <a:t>тн</a:t>
            </a:r>
            <a:r>
              <a:rPr lang="ru-RU" dirty="0">
                <a:solidFill>
                  <a:srgbClr val="000099"/>
                </a:solidFill>
              </a:rPr>
              <a:t>, 115%)</a:t>
            </a:r>
          </a:p>
          <a:p>
            <a:r>
              <a:rPr lang="ru-RU" u="sng" dirty="0" smtClean="0">
                <a:solidFill>
                  <a:srgbClr val="000099"/>
                </a:solidFill>
              </a:rPr>
              <a:t>2019 </a:t>
            </a:r>
            <a:r>
              <a:rPr lang="ru-RU" u="sng" dirty="0">
                <a:solidFill>
                  <a:srgbClr val="000099"/>
                </a:solidFill>
              </a:rPr>
              <a:t>г.</a:t>
            </a:r>
          </a:p>
          <a:p>
            <a:r>
              <a:rPr lang="ru-RU" dirty="0">
                <a:solidFill>
                  <a:srgbClr val="000099"/>
                </a:solidFill>
              </a:rPr>
              <a:t>287 тыс. тонн 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                       (+</a:t>
            </a:r>
            <a:r>
              <a:rPr lang="ru-RU" dirty="0">
                <a:solidFill>
                  <a:srgbClr val="000099"/>
                </a:solidFill>
              </a:rPr>
              <a:t>48 тыс. </a:t>
            </a:r>
            <a:r>
              <a:rPr lang="ru-RU" dirty="0" err="1">
                <a:solidFill>
                  <a:srgbClr val="000099"/>
                </a:solidFill>
              </a:rPr>
              <a:t>тн</a:t>
            </a:r>
            <a:r>
              <a:rPr lang="ru-RU" dirty="0">
                <a:solidFill>
                  <a:srgbClr val="000099"/>
                </a:solidFill>
              </a:rPr>
              <a:t>, 120%)</a:t>
            </a:r>
          </a:p>
        </p:txBody>
      </p:sp>
      <p:graphicFrame>
        <p:nvGraphicFramePr>
          <p:cNvPr id="9" name="Диаграмма 8" title="объем производства (выращивания) и реализации рыбоводной продукции в Ленинградской области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245385"/>
              </p:ext>
            </p:extLst>
          </p:nvPr>
        </p:nvGraphicFramePr>
        <p:xfrm>
          <a:off x="3923928" y="3501008"/>
          <a:ext cx="5112623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461734" y="22768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ОБЪЕМ ПРОИЗВОДСТВА  </a:t>
            </a:r>
            <a:r>
              <a:rPr lang="ru-RU" b="1" dirty="0" smtClean="0">
                <a:solidFill>
                  <a:srgbClr val="000099"/>
                </a:solidFill>
              </a:rPr>
              <a:t> И РЕАЛИЗАЦИИ ПРОДУКЦИИ </a:t>
            </a:r>
            <a:r>
              <a:rPr lang="ru-RU" b="1" dirty="0">
                <a:solidFill>
                  <a:srgbClr val="000099"/>
                </a:solidFill>
              </a:rPr>
              <a:t>ТОВАРНОЙ  АКВАКУЛЬТУРЫ </a:t>
            </a:r>
            <a:endParaRPr lang="ru-RU" b="1" dirty="0" smtClean="0">
              <a:solidFill>
                <a:srgbClr val="000099"/>
              </a:solidFill>
            </a:endParaRP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В  ЛЕНИНГРАДСКОЙ ОБЛАСТИ,</a:t>
            </a:r>
            <a:endParaRPr lang="ru-RU" b="1" dirty="0">
              <a:solidFill>
                <a:srgbClr val="000099"/>
              </a:solidFill>
            </a:endParaRPr>
          </a:p>
          <a:p>
            <a:pPr algn="ctr"/>
            <a:r>
              <a:rPr lang="ru-RU" b="1" dirty="0">
                <a:solidFill>
                  <a:srgbClr val="000099"/>
                </a:solidFill>
              </a:rPr>
              <a:t>  </a:t>
            </a:r>
            <a:r>
              <a:rPr lang="ru-RU" b="1" dirty="0" smtClean="0">
                <a:solidFill>
                  <a:srgbClr val="000099"/>
                </a:solidFill>
              </a:rPr>
              <a:t>2018-2021  ГОДЫ, тыс. тонн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8748" y="4723241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+16%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4550442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+13%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68344" y="4525149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+3%</a:t>
            </a:r>
            <a:endParaRPr lang="ru-RU" sz="1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81" y="85389"/>
            <a:ext cx="328370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365" y="3932597"/>
            <a:ext cx="411058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Товарная аквакультура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является </a:t>
            </a:r>
            <a:r>
              <a:rPr lang="ru-RU" b="1" dirty="0">
                <a:solidFill>
                  <a:srgbClr val="000099"/>
                </a:solidFill>
              </a:rPr>
              <a:t>динамично растущим и перспективным </a:t>
            </a:r>
            <a:r>
              <a:rPr lang="ru-RU" b="1" dirty="0" smtClean="0">
                <a:solidFill>
                  <a:srgbClr val="000099"/>
                </a:solidFill>
              </a:rPr>
              <a:t>направлением</a:t>
            </a:r>
            <a:r>
              <a:rPr lang="ru-RU" dirty="0" smtClean="0">
                <a:solidFill>
                  <a:srgbClr val="000099"/>
                </a:solidFill>
              </a:rPr>
              <a:t>  </a:t>
            </a:r>
            <a:r>
              <a:rPr lang="ru-RU" dirty="0">
                <a:solidFill>
                  <a:srgbClr val="000099"/>
                </a:solidFill>
              </a:rPr>
              <a:t>агропромышленного и </a:t>
            </a:r>
            <a:r>
              <a:rPr lang="ru-RU" dirty="0" err="1">
                <a:solidFill>
                  <a:srgbClr val="000099"/>
                </a:solidFill>
              </a:rPr>
              <a:t>рыбохозяйственного</a:t>
            </a:r>
            <a:r>
              <a:rPr lang="ru-RU" dirty="0">
                <a:solidFill>
                  <a:srgbClr val="000099"/>
                </a:solidFill>
              </a:rPr>
              <a:t> комплекса </a:t>
            </a:r>
            <a:r>
              <a:rPr lang="ru-RU" dirty="0" smtClean="0">
                <a:solidFill>
                  <a:srgbClr val="000099"/>
                </a:solidFill>
              </a:rPr>
              <a:t>России и Ленинградской области.</a:t>
            </a:r>
          </a:p>
          <a:p>
            <a:pPr algn="ctr"/>
            <a:endParaRPr lang="ru-RU" sz="800" dirty="0" smtClean="0">
              <a:solidFill>
                <a:srgbClr val="000099"/>
              </a:solidFill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Этому свидетельствует положительная статистика по объемам производства и количеству новых хозяйств аквакультуры.</a:t>
            </a:r>
            <a:endParaRPr lang="ru-R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0"/>
            <a:ext cx="8640961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dirty="0" smtClean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В Ленинградской области действуют порядка 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50 товарных рыбоводных хозяйств.</a:t>
            </a:r>
          </a:p>
          <a:p>
            <a:pPr algn="ctr" eaLnBrk="1" hangingPunct="1">
              <a:defRPr/>
            </a:pPr>
            <a:endParaRPr lang="ru-RU" altLang="ru-RU" sz="70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ru-RU" altLang="ru-RU" dirty="0">
                <a:solidFill>
                  <a:srgbClr val="000099"/>
                </a:solidFill>
              </a:rPr>
              <a:t>Основной объем выращивания </a:t>
            </a:r>
            <a:r>
              <a:rPr lang="ru-RU" altLang="ru-RU" dirty="0" smtClean="0">
                <a:solidFill>
                  <a:srgbClr val="000099"/>
                </a:solidFill>
              </a:rPr>
              <a:t>рыбы 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в Ленинградской области приходится на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Выборгский  (7 142 тонн),</a:t>
            </a:r>
          </a:p>
          <a:p>
            <a:pPr eaLnBrk="1" hangingPunct="1">
              <a:defRPr/>
            </a:pPr>
            <a:r>
              <a:rPr lang="ru-RU" altLang="ru-RU" b="1" dirty="0" err="1" smtClean="0">
                <a:solidFill>
                  <a:srgbClr val="000099"/>
                </a:solidFill>
              </a:rPr>
              <a:t>Приозерский</a:t>
            </a:r>
            <a:r>
              <a:rPr lang="ru-RU" altLang="ru-RU" b="1" dirty="0" smtClean="0">
                <a:solidFill>
                  <a:srgbClr val="000099"/>
                </a:solidFill>
              </a:rPr>
              <a:t>  (2 712 тонн)</a:t>
            </a:r>
            <a:endParaRPr lang="ru-RU" altLang="ru-RU" b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ru-RU" altLang="ru-RU" b="1" dirty="0" err="1" smtClean="0">
                <a:solidFill>
                  <a:srgbClr val="000099"/>
                </a:solidFill>
              </a:rPr>
              <a:t>Подпорожский</a:t>
            </a:r>
            <a:r>
              <a:rPr lang="ru-RU" altLang="ru-RU" b="1" dirty="0">
                <a:solidFill>
                  <a:srgbClr val="000099"/>
                </a:solidFill>
              </a:rPr>
              <a:t> </a:t>
            </a:r>
            <a:r>
              <a:rPr lang="ru-RU" altLang="ru-RU" b="1" dirty="0" smtClean="0">
                <a:solidFill>
                  <a:srgbClr val="000099"/>
                </a:solidFill>
              </a:rPr>
              <a:t>(1 519 тонн)</a:t>
            </a:r>
            <a:r>
              <a:rPr lang="ru-RU" altLang="ru-RU" b="1" dirty="0">
                <a:solidFill>
                  <a:srgbClr val="000099"/>
                </a:solidFill>
              </a:rPr>
              <a:t> </a:t>
            </a:r>
            <a:r>
              <a:rPr lang="ru-RU" altLang="ru-RU" dirty="0" smtClean="0">
                <a:solidFill>
                  <a:srgbClr val="000099"/>
                </a:solidFill>
              </a:rPr>
              <a:t>районы. </a:t>
            </a:r>
          </a:p>
          <a:p>
            <a:pPr eaLnBrk="1" hangingPunct="1">
              <a:defRPr/>
            </a:pPr>
            <a:endParaRPr lang="ru-RU" altLang="ru-RU" b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В основном используется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индустриальный тип рыбоводства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в садках на рыбоводных участках,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сформированных на </a:t>
            </a:r>
            <a:r>
              <a:rPr lang="ru-RU" altLang="ru-RU" dirty="0">
                <a:solidFill>
                  <a:srgbClr val="000099"/>
                </a:solidFill>
              </a:rPr>
              <a:t>естественных </a:t>
            </a:r>
            <a:r>
              <a:rPr lang="ru-RU" altLang="ru-RU" dirty="0" smtClean="0">
                <a:solidFill>
                  <a:srgbClr val="000099"/>
                </a:solidFill>
              </a:rPr>
              <a:t>водоемах.</a:t>
            </a:r>
          </a:p>
          <a:p>
            <a:pPr eaLnBrk="1" hangingPunct="1">
              <a:defRPr/>
            </a:pPr>
            <a:endParaRPr lang="ru-RU" altLang="ru-RU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В последние годы проявляется интерес 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у предпринимателей к организации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рыбоводных хозяйств с использованием </a:t>
            </a:r>
          </a:p>
          <a:p>
            <a:pPr eaLnBrk="1" hangingPunct="1">
              <a:defRPr/>
            </a:pPr>
            <a:r>
              <a:rPr lang="ru-RU" altLang="ru-RU" dirty="0" smtClean="0">
                <a:solidFill>
                  <a:srgbClr val="000099"/>
                </a:solidFill>
              </a:rPr>
              <a:t>установок замкнутого водоснабжения (</a:t>
            </a:r>
            <a:r>
              <a:rPr lang="ru-RU" altLang="ru-RU" b="1" dirty="0" smtClean="0">
                <a:solidFill>
                  <a:srgbClr val="000099"/>
                </a:solidFill>
              </a:rPr>
              <a:t>УЗВ</a:t>
            </a:r>
            <a:r>
              <a:rPr lang="ru-RU" altLang="ru-RU" dirty="0" smtClean="0">
                <a:solidFill>
                  <a:srgbClr val="000099"/>
                </a:solidFill>
              </a:rPr>
              <a:t>).</a:t>
            </a:r>
            <a:endParaRPr lang="ru-RU" altLang="ru-RU" dirty="0" smtClean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ru-RU" altLang="ru-RU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3333CC"/>
                </a:solidFill>
              </a:rPr>
              <a:t>10</a:t>
            </a:r>
            <a:r>
              <a:rPr lang="ru-RU" altLang="ru-RU" dirty="0">
                <a:solidFill>
                  <a:srgbClr val="3333CC"/>
                </a:solidFill>
              </a:rPr>
              <a:t> рыбоводных хозяйств выращивают </a:t>
            </a:r>
            <a:r>
              <a:rPr lang="ru-RU" altLang="ru-RU" b="1" dirty="0">
                <a:solidFill>
                  <a:srgbClr val="3333CC"/>
                </a:solidFill>
              </a:rPr>
              <a:t>90% </a:t>
            </a:r>
            <a:r>
              <a:rPr lang="ru-RU" altLang="ru-RU" dirty="0">
                <a:solidFill>
                  <a:srgbClr val="3333CC"/>
                </a:solidFill>
              </a:rPr>
              <a:t>объема рыбы (форель),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3333CC"/>
                </a:solidFill>
              </a:rPr>
              <a:t>из которых  у 3 хозяйств годовой объем выращивания  &gt; 2 тыс. </a:t>
            </a:r>
            <a:r>
              <a:rPr lang="ru-RU" altLang="ru-RU" dirty="0" smtClean="0">
                <a:solidFill>
                  <a:srgbClr val="3333CC"/>
                </a:solidFill>
              </a:rPr>
              <a:t>тонн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3333CC"/>
                </a:solidFill>
              </a:rPr>
              <a:t>ООО «РЫБСТАНДАРТ» </a:t>
            </a:r>
            <a:r>
              <a:rPr lang="ru-RU" altLang="ru-RU" b="1" dirty="0" smtClean="0">
                <a:solidFill>
                  <a:srgbClr val="3333CC"/>
                </a:solidFill>
              </a:rPr>
              <a:t>(2 926 тонн),  ООО </a:t>
            </a:r>
            <a:r>
              <a:rPr lang="ru-RU" altLang="ru-RU" b="1" dirty="0">
                <a:solidFill>
                  <a:srgbClr val="3333CC"/>
                </a:solidFill>
              </a:rPr>
              <a:t>«</a:t>
            </a:r>
            <a:r>
              <a:rPr lang="ru-RU" altLang="ru-RU" b="1" dirty="0" err="1">
                <a:solidFill>
                  <a:srgbClr val="3333CC"/>
                </a:solidFill>
              </a:rPr>
              <a:t>Рыбстандарт</a:t>
            </a:r>
            <a:r>
              <a:rPr lang="ru-RU" altLang="ru-RU" b="1" dirty="0" smtClean="0">
                <a:solidFill>
                  <a:srgbClr val="3333CC"/>
                </a:solidFill>
              </a:rPr>
              <a:t>» (2 342 тонн)</a:t>
            </a:r>
            <a:endParaRPr lang="ru-RU" altLang="ru-RU" b="1" dirty="0">
              <a:solidFill>
                <a:srgbClr val="3333CC"/>
              </a:solidFill>
            </a:endParaRP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3333CC"/>
                </a:solidFill>
              </a:rPr>
              <a:t>ООО «</a:t>
            </a:r>
            <a:r>
              <a:rPr lang="ru-RU" altLang="ru-RU" b="1" dirty="0" smtClean="0">
                <a:solidFill>
                  <a:srgbClr val="3333CC"/>
                </a:solidFill>
              </a:rPr>
              <a:t>СХП </a:t>
            </a:r>
            <a:r>
              <a:rPr lang="ru-RU" altLang="ru-RU" b="1" dirty="0">
                <a:solidFill>
                  <a:srgbClr val="3333CC"/>
                </a:solidFill>
              </a:rPr>
              <a:t>«</a:t>
            </a:r>
            <a:r>
              <a:rPr lang="ru-RU" altLang="ru-RU" b="1" dirty="0" smtClean="0">
                <a:solidFill>
                  <a:srgbClr val="3333CC"/>
                </a:solidFill>
              </a:rPr>
              <a:t>КУЗНЕЧНОЕ» (2 272 тонн),</a:t>
            </a:r>
            <a:endParaRPr lang="ru-RU" altLang="ru-RU" b="1" dirty="0">
              <a:solidFill>
                <a:srgbClr val="3333CC"/>
              </a:solidFill>
            </a:endParaRP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3333CC"/>
                </a:solidFill>
              </a:rPr>
              <a:t>10</a:t>
            </a:r>
            <a:r>
              <a:rPr lang="ru-RU" altLang="ru-RU" b="1" dirty="0">
                <a:solidFill>
                  <a:srgbClr val="3333CC"/>
                </a:solidFill>
              </a:rPr>
              <a:t>%</a:t>
            </a:r>
            <a:r>
              <a:rPr lang="ru-RU" altLang="ru-RU" dirty="0">
                <a:solidFill>
                  <a:srgbClr val="3333CC"/>
                </a:solidFill>
              </a:rPr>
              <a:t> объема – остальные </a:t>
            </a:r>
            <a:r>
              <a:rPr lang="ru-RU" altLang="ru-RU" b="1" dirty="0">
                <a:solidFill>
                  <a:srgbClr val="3333CC"/>
                </a:solidFill>
              </a:rPr>
              <a:t>40 </a:t>
            </a:r>
            <a:r>
              <a:rPr lang="ru-RU" altLang="ru-RU" dirty="0">
                <a:solidFill>
                  <a:srgbClr val="3333CC"/>
                </a:solidFill>
              </a:rPr>
              <a:t>хозяйств (форель и другие объекты</a:t>
            </a:r>
            <a:r>
              <a:rPr lang="ru-RU" altLang="ru-RU" dirty="0" smtClean="0">
                <a:solidFill>
                  <a:srgbClr val="3333CC"/>
                </a:solidFill>
              </a:rPr>
              <a:t>)</a:t>
            </a:r>
          </a:p>
        </p:txBody>
      </p:sp>
      <p:pic>
        <p:nvPicPr>
          <p:cNvPr id="4097" name="Picture 1" descr="C:\Users\vn_sergeev\Desktop\Фото мероприятий 2021\Избранное Рыбный Форум 2021\IMG_34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r="567"/>
          <a:stretch/>
        </p:blipFill>
        <p:spPr bwMode="auto">
          <a:xfrm>
            <a:off x="5461203" y="188640"/>
            <a:ext cx="3396343" cy="47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23032</TotalTime>
  <Words>1550</Words>
  <Application>Microsoft Office PowerPoint</Application>
  <PresentationFormat>Экран (4:3)</PresentationFormat>
  <Paragraphs>293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Оформление по умолчанию</vt:lpstr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Рыбоводство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Жоартдрапдрадрыапрарп</dc:title>
  <dc:creator>ГосНИОРХ</dc:creator>
  <cp:lastModifiedBy>Владимир Николаевич СЕРГЕЕВ</cp:lastModifiedBy>
  <cp:revision>445</cp:revision>
  <cp:lastPrinted>2021-10-27T14:57:10Z</cp:lastPrinted>
  <dcterms:created xsi:type="dcterms:W3CDTF">2006-01-08T11:12:33Z</dcterms:created>
  <dcterms:modified xsi:type="dcterms:W3CDTF">2022-08-23T07:35:45Z</dcterms:modified>
</cp:coreProperties>
</file>