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464" r:id="rId5"/>
    <p:sldId id="463" r:id="rId6"/>
    <p:sldId id="259" r:id="rId7"/>
    <p:sldId id="465" r:id="rId8"/>
    <p:sldId id="467" r:id="rId9"/>
    <p:sldId id="466" r:id="rId10"/>
    <p:sldId id="468" r:id="rId11"/>
    <p:sldId id="469" r:id="rId12"/>
    <p:sldId id="470" r:id="rId13"/>
    <p:sldId id="471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4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4;&#1086;&#1082;&#1091;&#1084;&#1077;&#1085;&#1090;&#1099;\&#1057;&#1048;&#1042;&#1045;&#1058;&#1056;&#1040;-&#1040;&#1043;&#1056;&#1054;\&#1057;&#1090;&#1072;&#1090;&#1100;&#1103;%20&#1074;%20&#1078;&#1091;&#1088;&#1085;&#1072;&#1083;%20&#1056;&#1091;&#1089;&#1089;&#1082;&#1072;&#1103;%20&#1056;&#1099;&#1073;&#1072;\&#1058;&#1072;&#1073;&#1083;&#1080;&#1094;&#1099;%20&#1075;&#1088;&#1072;&#1092;&#1080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raksina_vv\Desktop\&#1089;&#1090;&#1072;&#1090;&#1100;&#1103;%20&#1040;&#1050;&#1042;&#1040;&#1058;&#1040;&#1053;\&#1075;&#1088;&#1072;&#1092;&#1080;&#1082;&#1080;%20&#1040;&#1050;&#1042;&#1040;&#1058;&#1040;&#1053;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raksina_vv\Desktop\&#1089;&#1090;&#1072;&#1090;&#1100;&#1103;%20&#1040;&#1050;&#1042;&#1040;&#1058;&#1040;&#1053;\&#1075;&#1088;&#1072;&#1092;&#1080;&#1082;&#1080;%20&#1040;&#1050;&#1042;&#1040;&#1058;&#1040;&#1053;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raksina_vv\Desktop\&#1089;&#1090;&#1072;&#1090;&#1100;&#1103;%20&#1040;&#1050;&#1042;&#1040;&#1058;&#1040;&#1053;\&#1075;&#1088;&#1072;&#1092;&#1080;&#1082;&#1080;%20&#1040;&#1050;&#1042;&#1040;&#1058;&#1040;&#1053;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varaksina_vv\Desktop\&#1089;&#1090;&#1072;&#1090;&#1100;&#1103;%20&#1040;&#1050;&#1042;&#1040;&#1058;&#1040;&#1053;\&#1075;&#1088;&#1072;&#1092;&#1080;&#1082;&#1080;%20&#1040;&#1050;&#1042;&#1040;&#1058;&#1040;&#1053;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varaksina_vv\Desktop\&#1089;&#1090;&#1072;&#1090;&#1100;&#1103;%20&#1040;&#1050;&#1042;&#1040;&#1058;&#1040;&#1053;\&#1075;&#1088;&#1072;&#1092;&#1080;&#1082;&#1080;%20&#1040;&#1050;&#1042;&#1040;&#1058;&#1040;&#1053;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Иммунологические показатели -</a:t>
            </a:r>
            <a:r>
              <a:rPr lang="ru-RU" sz="14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БАСК</a:t>
            </a:r>
            <a:r>
              <a:rPr lang="ru-RU" sz="1400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в %</a:t>
            </a:r>
            <a:endParaRPr lang="ru-RU" sz="1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Лист1!$B$4</c:f>
              <c:strCache>
                <c:ptCount val="1"/>
                <c:pt idx="0">
                  <c:v>Акватан 2 г/кг</c:v>
                </c:pt>
              </c:strCache>
            </c:strRef>
          </c:tx>
          <c:spPr>
            <a:ln w="3492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Лист1!$A$5:$A$7</c:f>
              <c:strCache>
                <c:ptCount val="3"/>
                <c:pt idx="0">
                  <c:v>15 сутки</c:v>
                </c:pt>
                <c:pt idx="1">
                  <c:v>30 сутки</c:v>
                </c:pt>
                <c:pt idx="2">
                  <c:v>45 сутки</c:v>
                </c:pt>
              </c:strCache>
            </c:strRef>
          </c:cat>
          <c:val>
            <c:numRef>
              <c:f>Лист1!$B$5:$B$7</c:f>
              <c:numCache>
                <c:formatCode>General</c:formatCode>
                <c:ptCount val="3"/>
                <c:pt idx="0">
                  <c:v>89</c:v>
                </c:pt>
                <c:pt idx="1">
                  <c:v>35</c:v>
                </c:pt>
                <c:pt idx="2">
                  <c:v>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306-4C12-A289-2B29524D2129}"/>
            </c:ext>
          </c:extLst>
        </c:ser>
        <c:ser>
          <c:idx val="1"/>
          <c:order val="1"/>
          <c:tx>
            <c:strRef>
              <c:f>Лист1!$C$4</c:f>
              <c:strCache>
                <c:ptCount val="1"/>
                <c:pt idx="0">
                  <c:v>Контроль</c:v>
                </c:pt>
              </c:strCache>
            </c:strRef>
          </c:tx>
          <c:spPr>
            <a:ln w="34925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Лист1!$A$5:$A$7</c:f>
              <c:strCache>
                <c:ptCount val="3"/>
                <c:pt idx="0">
                  <c:v>15 сутки</c:v>
                </c:pt>
                <c:pt idx="1">
                  <c:v>30 сутки</c:v>
                </c:pt>
                <c:pt idx="2">
                  <c:v>45 сутки</c:v>
                </c:pt>
              </c:strCache>
            </c:strRef>
          </c:cat>
          <c:val>
            <c:numRef>
              <c:f>Лист1!$C$5:$C$7</c:f>
              <c:numCache>
                <c:formatCode>General</c:formatCode>
                <c:ptCount val="3"/>
                <c:pt idx="0">
                  <c:v>80</c:v>
                </c:pt>
                <c:pt idx="1">
                  <c:v>26</c:v>
                </c:pt>
                <c:pt idx="2">
                  <c:v>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306-4C12-A289-2B29524D2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09380344"/>
        <c:axId val="409384280"/>
      </c:lineChart>
      <c:catAx>
        <c:axId val="409380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9384280"/>
        <c:crosses val="autoZero"/>
        <c:auto val="1"/>
        <c:lblAlgn val="ctr"/>
        <c:lblOffset val="100"/>
        <c:noMultiLvlLbl val="0"/>
      </c:catAx>
      <c:valAx>
        <c:axId val="409384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9380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8575" cap="flat" cmpd="sng" algn="ctr">
      <a:solidFill>
        <a:schemeClr val="bg2">
          <a:lumMod val="50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4088884694112298E-2"/>
          <c:y val="0.1244481561016994"/>
          <c:w val="0.77266109959242635"/>
          <c:h val="0.748009756356212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Лист1!$E$27</c:f>
              <c:strCache>
                <c:ptCount val="1"/>
                <c:pt idx="0">
                  <c:v>контроль</c:v>
                </c:pt>
              </c:strCache>
            </c:strRef>
          </c:tx>
          <c:spPr>
            <a:solidFill>
              <a:srgbClr val="00B0F0"/>
            </a:solidFill>
            <a:ln w="38100">
              <a:solidFill>
                <a:srgbClr val="00B0F0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5D3-4B5F-88E5-119562A2AC9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5D3-4B5F-88E5-119562A2AC9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5D3-4B5F-88E5-119562A2AC90}"/>
              </c:ext>
            </c:extLst>
          </c:dPt>
          <c:dLbls>
            <c:dLbl>
              <c:idx val="0"/>
              <c:layout>
                <c:manualLayout>
                  <c:x val="1.0416666666666685E-2"/>
                  <c:y val="3.61921389613976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D3-4B5F-88E5-119562A2AC90}"/>
                </c:ext>
              </c:extLst>
            </c:dLbl>
            <c:dLbl>
              <c:idx val="1"/>
              <c:layout>
                <c:manualLayout>
                  <c:x val="-1.2493177158825296E-2"/>
                  <c:y val="-2.2478200455122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5D3-4B5F-88E5-119562A2AC90}"/>
                </c:ext>
              </c:extLst>
            </c:dLbl>
            <c:dLbl>
              <c:idx val="2"/>
              <c:layout>
                <c:manualLayout>
                  <c:x val="-1.0416824007123444E-2"/>
                  <c:y val="-1.5941787848955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5D3-4B5F-88E5-119562A2AC90}"/>
                </c:ext>
              </c:extLst>
            </c:dLbl>
            <c:dLbl>
              <c:idx val="3"/>
              <c:layout>
                <c:manualLayout>
                  <c:x val="-2.3682652457075192E-2"/>
                  <c:y val="4.879895045046041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D3-4B5F-88E5-119562A2AC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strRef>
              <c:f>Лист1!$D$28:$D$30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Лист1!$E$28:$E$30</c:f>
              <c:numCache>
                <c:formatCode>0.0</c:formatCode>
                <c:ptCount val="3"/>
                <c:pt idx="0">
                  <c:v>98.2</c:v>
                </c:pt>
                <c:pt idx="1">
                  <c:v>86.9</c:v>
                </c:pt>
                <c:pt idx="2">
                  <c:v>94.7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D3-4B5F-88E5-119562A2AC90}"/>
            </c:ext>
          </c:extLst>
        </c:ser>
        <c:ser>
          <c:idx val="1"/>
          <c:order val="1"/>
          <c:tx>
            <c:strRef>
              <c:f>Лист1!$F$27</c:f>
              <c:strCache>
                <c:ptCount val="1"/>
                <c:pt idx="0">
                  <c:v>опыт</c:v>
                </c:pt>
              </c:strCache>
            </c:strRef>
          </c:tx>
          <c:spPr>
            <a:solidFill>
              <a:srgbClr val="FF0000"/>
            </a:solidFill>
            <a:ln w="38100">
              <a:solidFill>
                <a:srgbClr val="FF0000"/>
              </a:solidFill>
            </a:ln>
          </c:spPr>
          <c:invertIfNegative val="0"/>
          <c:dLbls>
            <c:dLbl>
              <c:idx val="1"/>
              <c:layout>
                <c:manualLayout>
                  <c:x val="1.6688425681404082E-2"/>
                  <c:y val="-1.085849668815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D3-4B5F-88E5-119562A2AC90}"/>
                </c:ext>
              </c:extLst>
            </c:dLbl>
            <c:dLbl>
              <c:idx val="2"/>
              <c:layout>
                <c:manualLayout>
                  <c:x val="1.31165491838894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D3-4B5F-88E5-119562A2AC90}"/>
                </c:ext>
              </c:extLst>
            </c:dLbl>
            <c:dLbl>
              <c:idx val="3"/>
              <c:layout>
                <c:manualLayout>
                  <c:x val="0"/>
                  <c:y val="-7.23899779210567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5D3-4B5F-88E5-119562A2AC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strRef>
              <c:f>Лист1!$D$28:$D$30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Лист1!$F$28:$F$30</c:f>
              <c:numCache>
                <c:formatCode>0.0</c:formatCode>
                <c:ptCount val="3"/>
                <c:pt idx="0">
                  <c:v>91.1</c:v>
                </c:pt>
                <c:pt idx="1">
                  <c:v>91</c:v>
                </c:pt>
                <c:pt idx="2">
                  <c:v>96.3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D3-4B5F-88E5-119562A2AC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24"/>
        <c:overlap val="-40"/>
        <c:axId val="106430464"/>
        <c:axId val="106432384"/>
      </c:barChart>
      <c:catAx>
        <c:axId val="106430464"/>
        <c:scaling>
          <c:orientation val="minMax"/>
        </c:scaling>
        <c:delete val="0"/>
        <c:axPos val="b"/>
        <c:majorGridlines>
          <c:spPr>
            <a:ln>
              <a:solidFill>
                <a:sysClr val="window" lastClr="FFFFFF">
                  <a:lumMod val="85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Этапы</a:t>
                </a:r>
              </a:p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экперимента</a:t>
                </a:r>
              </a:p>
            </c:rich>
          </c:tx>
          <c:layout>
            <c:manualLayout>
              <c:xMode val="edge"/>
              <c:yMode val="edge"/>
              <c:x val="0.81923355346710691"/>
              <c:y val="0.86661250243657129"/>
            </c:manualLayout>
          </c:layout>
          <c:overlay val="0"/>
        </c:title>
        <c:numFmt formatCode="General" sourceLinked="0"/>
        <c:majorTickMark val="cross"/>
        <c:minorTickMark val="none"/>
        <c:tickLblPos val="nextTo"/>
        <c:spPr>
          <a:ln>
            <a:solidFill>
              <a:schemeClr val="tx1"/>
            </a:solidFill>
            <a:tailEnd type="arrow" w="sm" len="sm"/>
          </a:ln>
        </c:spPr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6432384"/>
        <c:crossesAt val="0"/>
        <c:auto val="1"/>
        <c:lblAlgn val="ctr"/>
        <c:lblOffset val="100"/>
        <c:noMultiLvlLbl val="0"/>
      </c:catAx>
      <c:valAx>
        <c:axId val="106432384"/>
        <c:scaling>
          <c:orientation val="minMax"/>
          <c:max val="99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ru-RU"/>
                  <a:t>г</a:t>
                </a:r>
                <a:r>
                  <a:rPr lang="en-US"/>
                  <a:t>/</a:t>
                </a:r>
                <a:r>
                  <a:rPr lang="ru-RU"/>
                  <a:t>л</a:t>
                </a:r>
              </a:p>
            </c:rich>
          </c:tx>
          <c:layout>
            <c:manualLayout>
              <c:xMode val="edge"/>
              <c:yMode val="edge"/>
              <c:x val="1.1638287401574804E-2"/>
              <c:y val="2.9008431152428498E-2"/>
            </c:manualLayout>
          </c:layout>
          <c:overlay val="0"/>
        </c:title>
        <c:numFmt formatCode="0.0" sourceLinked="1"/>
        <c:majorTickMark val="out"/>
        <c:minorTickMark val="cross"/>
        <c:tickLblPos val="nextTo"/>
        <c:spPr>
          <a:ln>
            <a:solidFill>
              <a:schemeClr val="tx1"/>
            </a:solidFill>
            <a:tailEnd type="arrow" w="sm" len="sm"/>
          </a:ln>
        </c:spPr>
        <c:crossAx val="106430464"/>
        <c:crosses val="autoZero"/>
        <c:crossBetween val="between"/>
        <c:majorUnit val="20"/>
        <c:minorUnit val="10"/>
      </c:valAx>
      <c:spPr>
        <a:solidFill>
          <a:srgbClr val="5B9BD5">
            <a:lumMod val="20000"/>
            <a:lumOff val="80000"/>
            <a:alpha val="32000"/>
          </a:srgbClr>
        </a:solidFill>
      </c:spPr>
    </c:plotArea>
    <c:legend>
      <c:legendPos val="r"/>
      <c:layout>
        <c:manualLayout>
          <c:xMode val="edge"/>
          <c:yMode val="edge"/>
          <c:x val="0.85188725281301469"/>
          <c:y val="0.30094076176524448"/>
          <c:w val="0.13597198793287535"/>
          <c:h val="0.28929225416590371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ysClr val="window" lastClr="FFFFFF">
        <a:alpha val="34000"/>
      </a:sysClr>
    </a:solidFill>
    <a:ln w="34925">
      <a:solidFill>
        <a:sysClr val="window" lastClr="FFFFFF">
          <a:lumMod val="50000"/>
          <a:alpha val="64000"/>
        </a:sysClr>
      </a:solidFill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317191601049869"/>
          <c:y val="0.12497502100355935"/>
          <c:w val="0.69244962589757431"/>
          <c:h val="0.748034676412671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Лист1!$E$45</c:f>
              <c:strCache>
                <c:ptCount val="1"/>
                <c:pt idx="0">
                  <c:v>контроль</c:v>
                </c:pt>
              </c:strCache>
            </c:strRef>
          </c:tx>
          <c:spPr>
            <a:solidFill>
              <a:srgbClr val="00B0F0"/>
            </a:solidFill>
            <a:ln w="38100">
              <a:noFill/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43206435478751E-2"/>
                  <c:y val="-1.0859303980472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CF-42C4-881C-D8FFF7B62E93}"/>
                </c:ext>
              </c:extLst>
            </c:dLbl>
            <c:dLbl>
              <c:idx val="1"/>
              <c:layout>
                <c:manualLayout>
                  <c:x val="2.6447754577941683E-3"/>
                  <c:y val="-3.1848152048360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5CF-42C4-881C-D8FFF7B62E93}"/>
                </c:ext>
              </c:extLst>
            </c:dLbl>
            <c:dLbl>
              <c:idx val="2"/>
              <c:layout>
                <c:manualLayout>
                  <c:x val="-2.0942469878441235E-3"/>
                  <c:y val="-2.89559911684226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5CF-42C4-881C-D8FFF7B62E93}"/>
                </c:ext>
              </c:extLst>
            </c:dLbl>
            <c:dLbl>
              <c:idx val="3"/>
              <c:layout>
                <c:manualLayout>
                  <c:x val="-6.4862667346958581E-3"/>
                  <c:y val="-1.8097494480264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5CF-42C4-881C-D8FFF7B62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strRef>
              <c:f>Лист1!$D$46:$D$48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Лист1!$E$46:$E$48</c:f>
              <c:numCache>
                <c:formatCode>0.0</c:formatCode>
                <c:ptCount val="3"/>
                <c:pt idx="0">
                  <c:v>960.5</c:v>
                </c:pt>
                <c:pt idx="1">
                  <c:v>926.5</c:v>
                </c:pt>
                <c:pt idx="2">
                  <c:v>842.5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CF-42C4-881C-D8FFF7B62E93}"/>
            </c:ext>
          </c:extLst>
        </c:ser>
        <c:ser>
          <c:idx val="1"/>
          <c:order val="1"/>
          <c:tx>
            <c:strRef>
              <c:f>Лист1!$F$45</c:f>
              <c:strCache>
                <c:ptCount val="1"/>
                <c:pt idx="0">
                  <c:v>опыт</c:v>
                </c:pt>
              </c:strCache>
            </c:strRef>
          </c:tx>
          <c:spPr>
            <a:solidFill>
              <a:srgbClr val="FF0000"/>
            </a:solidFill>
            <a:ln w="38100"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9.729403293614847E-3"/>
                  <c:y val="-9.7753347980610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5CF-42C4-881C-D8FFF7B62E93}"/>
                </c:ext>
              </c:extLst>
            </c:dLbl>
            <c:dLbl>
              <c:idx val="1"/>
              <c:layout>
                <c:manualLayout>
                  <c:x val="1.622639215968678E-2"/>
                  <c:y val="-2.5336492272369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CF-42C4-881C-D8FFF7B62E93}"/>
                </c:ext>
              </c:extLst>
            </c:dLbl>
            <c:dLbl>
              <c:idx val="2"/>
              <c:layout>
                <c:manualLayout>
                  <c:x val="-8.9536669144075359E-4"/>
                  <c:y val="-2.8228722958471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5CF-42C4-881C-D8FFF7B62E93}"/>
                </c:ext>
              </c:extLst>
            </c:dLbl>
            <c:dLbl>
              <c:idx val="3"/>
              <c:layout>
                <c:manualLayout>
                  <c:x val="0"/>
                  <c:y val="-7.23899779210567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5CF-42C4-881C-D8FFF7B62E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strRef>
              <c:f>Лист1!$D$46:$D$48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Лист1!$F$46:$F$48</c:f>
              <c:numCache>
                <c:formatCode>0.0</c:formatCode>
                <c:ptCount val="3"/>
                <c:pt idx="0">
                  <c:v>851.5</c:v>
                </c:pt>
                <c:pt idx="1">
                  <c:v>821.5</c:v>
                </c:pt>
                <c:pt idx="2">
                  <c:v>936.5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5CF-42C4-881C-D8FFF7B62E9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06747008"/>
        <c:axId val="106748928"/>
      </c:barChart>
      <c:catAx>
        <c:axId val="106747008"/>
        <c:scaling>
          <c:orientation val="minMax"/>
        </c:scaling>
        <c:delete val="0"/>
        <c:axPos val="b"/>
        <c:majorGridlines>
          <c:spPr>
            <a:ln>
              <a:solidFill>
                <a:sysClr val="window" lastClr="FFFFFF">
                  <a:lumMod val="85000"/>
                  <a:alpha val="30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ru-RU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Этапы</a:t>
                </a:r>
              </a:p>
              <a:p>
                <a:pPr>
                  <a:defRPr sz="1000"/>
                </a:pPr>
                <a:r>
                  <a:rPr lang="ru-RU" sz="10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экперимента</a:t>
                </a:r>
                <a:endParaRPr lang="ru-RU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81255966284302383"/>
              <c:y val="0.84883720930232553"/>
            </c:manualLayout>
          </c:layout>
          <c:overlay val="0"/>
        </c:title>
        <c:numFmt formatCode="General" sourceLinked="0"/>
        <c:majorTickMark val="cross"/>
        <c:minorTickMark val="none"/>
        <c:tickLblPos val="nextTo"/>
        <c:spPr>
          <a:ln>
            <a:solidFill>
              <a:schemeClr val="tx1"/>
            </a:solidFill>
            <a:tailEnd type="arrow" w="sm" len="sm"/>
          </a:ln>
        </c:spPr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6748928"/>
        <c:crosses val="autoZero"/>
        <c:auto val="1"/>
        <c:lblAlgn val="ctr"/>
        <c:lblOffset val="100"/>
        <c:noMultiLvlLbl val="0"/>
      </c:catAx>
      <c:valAx>
        <c:axId val="106748928"/>
        <c:scaling>
          <c:orientation val="minMax"/>
          <c:max val="1000"/>
          <c:min val="0"/>
        </c:scaling>
        <c:delete val="0"/>
        <c:axPos val="l"/>
        <c:majorGridlines>
          <c:spPr>
            <a:ln>
              <a:solidFill>
                <a:sysClr val="window" lastClr="FFFFFF">
                  <a:lumMod val="65000"/>
                  <a:alpha val="52000"/>
                </a:sys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sz="800"/>
                </a:pPr>
                <a:r>
                  <a:rPr lang="ru-RU" sz="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</a:t>
                </a:r>
                <a:r>
                  <a:rPr lang="en-US" sz="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ru-RU" sz="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мкл</a:t>
                </a:r>
              </a:p>
            </c:rich>
          </c:tx>
          <c:layout>
            <c:manualLayout>
              <c:xMode val="edge"/>
              <c:yMode val="edge"/>
              <c:x val="2.8739770360563334E-4"/>
              <c:y val="2.5198970626820467E-3"/>
            </c:manualLayout>
          </c:layout>
          <c:overlay val="0"/>
        </c:title>
        <c:numFmt formatCode="0.0" sourceLinked="1"/>
        <c:majorTickMark val="out"/>
        <c:minorTickMark val="cross"/>
        <c:tickLblPos val="nextTo"/>
        <c:spPr>
          <a:ln>
            <a:solidFill>
              <a:schemeClr val="tx1"/>
            </a:solidFill>
            <a:tailEnd type="arrow" w="sm" len="sm"/>
          </a:ln>
        </c:spPr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6747008"/>
        <c:crosses val="autoZero"/>
        <c:crossBetween val="between"/>
        <c:majorUnit val="200"/>
        <c:minorUnit val="100"/>
      </c:valAx>
      <c:spPr>
        <a:solidFill>
          <a:srgbClr val="5B9BD5">
            <a:lumMod val="20000"/>
            <a:lumOff val="80000"/>
            <a:alpha val="31000"/>
          </a:srgbClr>
        </a:solidFill>
      </c:spPr>
    </c:plotArea>
    <c:legend>
      <c:legendPos val="r"/>
      <c:layout>
        <c:manualLayout>
          <c:xMode val="edge"/>
          <c:yMode val="edge"/>
          <c:x val="0.85448114354129956"/>
          <c:y val="0.37258484581273071"/>
          <c:w val="0.14275532137130409"/>
          <c:h val="0.23545029776023876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8100">
      <a:solidFill>
        <a:sysClr val="window" lastClr="FFFFFF">
          <a:lumMod val="50000"/>
          <a:alpha val="63000"/>
        </a:sysClr>
      </a:solidFill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28204627570716"/>
          <c:y val="0.11586094351842384"/>
          <c:w val="0.75567287866468957"/>
          <c:h val="0.75714882230630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Лист1!$E$72</c:f>
              <c:strCache>
                <c:ptCount val="1"/>
                <c:pt idx="0">
                  <c:v>контроль</c:v>
                </c:pt>
              </c:strCache>
            </c:strRef>
          </c:tx>
          <c:spPr>
            <a:solidFill>
              <a:srgbClr val="00B0F0"/>
            </a:solidFill>
            <a:ln w="38100">
              <a:noFill/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5.4730913737823586E-3"/>
                  <c:y val="-5.2501107816068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D6-4DDA-AEAE-075B4AFDCCB4}"/>
                </c:ext>
              </c:extLst>
            </c:dLbl>
            <c:dLbl>
              <c:idx val="1"/>
              <c:layout>
                <c:manualLayout>
                  <c:x val="-2.8386247637413385E-3"/>
                  <c:y val="-4.5297746872550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D6-4DDA-AEAE-075B4AFDCCB4}"/>
                </c:ext>
              </c:extLst>
            </c:dLbl>
            <c:dLbl>
              <c:idx val="2"/>
              <c:layout>
                <c:manualLayout>
                  <c:x val="-3.2922415310331107E-3"/>
                  <c:y val="-4.5333537853222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D6-4DDA-AEAE-075B4AFDCCB4}"/>
                </c:ext>
              </c:extLst>
            </c:dLbl>
            <c:dLbl>
              <c:idx val="3"/>
              <c:layout>
                <c:manualLayout>
                  <c:x val="0"/>
                  <c:y val="7.2389977921056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D6-4DDA-AEAE-075B4AFDCC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strRef>
              <c:f>Лист1!$D$73:$D$75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Лист1!$E$73:$E$75</c:f>
              <c:numCache>
                <c:formatCode>0.00</c:formatCode>
                <c:ptCount val="3"/>
                <c:pt idx="0">
                  <c:v>33.4</c:v>
                </c:pt>
                <c:pt idx="1">
                  <c:v>27.01</c:v>
                </c:pt>
                <c:pt idx="2">
                  <c:v>23.56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D6-4DDA-AEAE-075B4AFDCCB4}"/>
            </c:ext>
          </c:extLst>
        </c:ser>
        <c:ser>
          <c:idx val="1"/>
          <c:order val="1"/>
          <c:tx>
            <c:strRef>
              <c:f>Лист1!$F$72</c:f>
              <c:strCache>
                <c:ptCount val="1"/>
                <c:pt idx="0">
                  <c:v>опыт</c:v>
                </c:pt>
              </c:strCache>
            </c:strRef>
          </c:tx>
          <c:spPr>
            <a:solidFill>
              <a:srgbClr val="FF0000"/>
            </a:solidFill>
            <a:ln w="38100">
              <a:solidFill>
                <a:srgbClr val="FF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5671510448952546E-4"/>
                  <c:y val="-1.6377782322664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D6-4DDA-AEAE-075B4AFDCCB4}"/>
                </c:ext>
              </c:extLst>
            </c:dLbl>
            <c:dLbl>
              <c:idx val="1"/>
              <c:layout>
                <c:manualLayout>
                  <c:x val="8.0365464521016498E-3"/>
                  <c:y val="-2.1789037733919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6D6-4DDA-AEAE-075B4AFDCCB4}"/>
                </c:ext>
              </c:extLst>
            </c:dLbl>
            <c:dLbl>
              <c:idx val="2"/>
              <c:layout>
                <c:manualLayout>
                  <c:x val="-2.5732497723498847E-3"/>
                  <c:y val="-2.8956181613661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6D6-4DDA-AEAE-075B4AFDCCB4}"/>
                </c:ext>
              </c:extLst>
            </c:dLbl>
            <c:dLbl>
              <c:idx val="3"/>
              <c:layout>
                <c:manualLayout>
                  <c:x val="-2.0240353399757819E-3"/>
                  <c:y val="7.23899779210567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6D6-4DDA-AEAE-075B4AFDCC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strRef>
              <c:f>Лист1!$D$73:$D$75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Лист1!$F$73:$F$75</c:f>
              <c:numCache>
                <c:formatCode>0.00</c:formatCode>
                <c:ptCount val="3"/>
                <c:pt idx="0">
                  <c:v>28.7</c:v>
                </c:pt>
                <c:pt idx="1">
                  <c:v>23.63</c:v>
                </c:pt>
                <c:pt idx="2">
                  <c:v>26.98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6D6-4DDA-AEAE-075B4AFDCC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80"/>
        <c:overlap val="-40"/>
        <c:axId val="106556416"/>
        <c:axId val="106558592"/>
      </c:barChart>
      <c:catAx>
        <c:axId val="106556416"/>
        <c:scaling>
          <c:orientation val="minMax"/>
        </c:scaling>
        <c:delete val="0"/>
        <c:axPos val="b"/>
        <c:majorGridlines>
          <c:spPr>
            <a:ln>
              <a:solidFill>
                <a:sysClr val="window" lastClr="FFFFFF">
                  <a:lumMod val="95000"/>
                </a:sys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/>
                </a:pPr>
                <a:r>
                  <a:rPr lang="ru-RU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Этапы</a:t>
                </a:r>
              </a:p>
              <a:p>
                <a:pPr>
                  <a:defRPr sz="1000"/>
                </a:pPr>
                <a:r>
                  <a:rPr lang="ru-RU" sz="10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экперимента</a:t>
                </a:r>
                <a:endParaRPr lang="ru-RU" sz="1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82677378534944002"/>
              <c:y val="0.85930735930735935"/>
            </c:manualLayout>
          </c:layout>
          <c:overlay val="0"/>
        </c:title>
        <c:numFmt formatCode="General" sourceLinked="0"/>
        <c:majorTickMark val="cross"/>
        <c:minorTickMark val="none"/>
        <c:tickLblPos val="nextTo"/>
        <c:spPr>
          <a:ln>
            <a:solidFill>
              <a:schemeClr val="tx1"/>
            </a:solidFill>
            <a:tailEnd type="arrow" w="sm" len="sm"/>
          </a:ln>
        </c:spPr>
        <c:txPr>
          <a:bodyPr/>
          <a:lstStyle/>
          <a:p>
            <a:pPr>
              <a:defRPr sz="10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6558592"/>
        <c:crosses val="autoZero"/>
        <c:auto val="1"/>
        <c:lblAlgn val="ctr"/>
        <c:lblOffset val="100"/>
        <c:noMultiLvlLbl val="0"/>
      </c:catAx>
      <c:valAx>
        <c:axId val="106558592"/>
        <c:scaling>
          <c:orientation val="minMax"/>
          <c:max val="40"/>
          <c:min val="0"/>
        </c:scaling>
        <c:delete val="0"/>
        <c:axPos val="l"/>
        <c:majorGridlines>
          <c:spPr>
            <a:ln>
              <a:solidFill>
                <a:srgbClr val="4472C4">
                  <a:lumMod val="50000"/>
                  <a:alpha val="36000"/>
                </a:srgb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sz="900"/>
                </a:pPr>
                <a:r>
                  <a:rPr lang="ru-RU" sz="9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тыс</a:t>
                </a:r>
                <a:r>
                  <a:rPr lang="en-US" sz="9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ru-RU" sz="9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мкл</a:t>
                </a:r>
              </a:p>
            </c:rich>
          </c:tx>
          <c:layout>
            <c:manualLayout>
              <c:xMode val="edge"/>
              <c:yMode val="edge"/>
              <c:x val="1.7963857236878624E-2"/>
              <c:y val="2.1679108293281499E-3"/>
            </c:manualLayout>
          </c:layout>
          <c:overlay val="0"/>
        </c:title>
        <c:numFmt formatCode="0.00" sourceLinked="1"/>
        <c:majorTickMark val="out"/>
        <c:minorTickMark val="cross"/>
        <c:tickLblPos val="nextTo"/>
        <c:spPr>
          <a:ln>
            <a:solidFill>
              <a:schemeClr val="tx1"/>
            </a:solidFill>
            <a:tailEnd type="arrow" w="sm" len="sm"/>
          </a:ln>
        </c:spPr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6556416"/>
        <c:crosses val="autoZero"/>
        <c:crossBetween val="between"/>
        <c:majorUnit val="10"/>
        <c:minorUnit val="5"/>
      </c:valAx>
      <c:spPr>
        <a:solidFill>
          <a:srgbClr val="70AD47">
            <a:lumMod val="20000"/>
            <a:lumOff val="80000"/>
            <a:alpha val="58000"/>
          </a:srgbClr>
        </a:solidFill>
      </c:spPr>
    </c:plotArea>
    <c:legend>
      <c:legendPos val="r"/>
      <c:layout>
        <c:manualLayout>
          <c:xMode val="edge"/>
          <c:yMode val="edge"/>
          <c:x val="0.87015446677081243"/>
          <c:y val="0.41628276579063983"/>
          <c:w val="0.12591121495810351"/>
          <c:h val="0.25808492688413948"/>
        </c:manualLayout>
      </c:layout>
      <c:overlay val="0"/>
      <c:txPr>
        <a:bodyPr/>
        <a:lstStyle/>
        <a:p>
          <a:pPr>
            <a:defRPr sz="9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8100">
      <a:solidFill>
        <a:sysClr val="window" lastClr="FFFFFF">
          <a:lumMod val="50000"/>
          <a:alpha val="60000"/>
        </a:sysClr>
      </a:solidFill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8604746626239123E-2"/>
          <c:y val="0.10936497996420591"/>
          <c:w val="0.77198795577027046"/>
          <c:h val="0.731098769107577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Лист1!$E$96</c:f>
              <c:strCache>
                <c:ptCount val="1"/>
                <c:pt idx="0">
                  <c:v>контроль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9862890273044226E-3"/>
                  <c:y val="-5.86317200651643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FA-4736-8723-D81C1E2F8168}"/>
                </c:ext>
              </c:extLst>
            </c:dLbl>
            <c:dLbl>
              <c:idx val="1"/>
              <c:layout>
                <c:manualLayout>
                  <c:x val="-5.3095154150507307E-3"/>
                  <c:y val="-7.15551181102362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FA-4736-8723-D81C1E2F8168}"/>
                </c:ext>
              </c:extLst>
            </c:dLbl>
            <c:dLbl>
              <c:idx val="2"/>
              <c:layout>
                <c:manualLayout>
                  <c:x val="6.4778469855447174E-4"/>
                  <c:y val="-7.109735609557425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FA-4736-8723-D81C1E2F8168}"/>
                </c:ext>
              </c:extLst>
            </c:dLbl>
            <c:dLbl>
              <c:idx val="3"/>
              <c:layout>
                <c:manualLayout>
                  <c:x val="-6.994533432493016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FA-4736-8723-D81C1E2F8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strRef>
              <c:f>Лист1!$D$97:$D$99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Лист1!$E$97:$E$99</c:f>
              <c:numCache>
                <c:formatCode>0.00</c:formatCode>
                <c:ptCount val="3"/>
                <c:pt idx="0">
                  <c:v>12.45</c:v>
                </c:pt>
                <c:pt idx="1">
                  <c:v>8.94</c:v>
                </c:pt>
                <c:pt idx="2">
                  <c:v>17.22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FA-4736-8723-D81C1E2F8168}"/>
            </c:ext>
          </c:extLst>
        </c:ser>
        <c:ser>
          <c:idx val="1"/>
          <c:order val="1"/>
          <c:tx>
            <c:strRef>
              <c:f>Лист1!$F$96</c:f>
              <c:strCache>
                <c:ptCount val="1"/>
                <c:pt idx="0">
                  <c:v>опыт</c:v>
                </c:pt>
              </c:strCache>
            </c:strRef>
          </c:tx>
          <c:spPr>
            <a:solidFill>
              <a:srgbClr val="FF0000"/>
            </a:solidFill>
            <a:ln cmpd="sng"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1.9938104751831393E-3"/>
                  <c:y val="-0.1297290761607385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FA-4736-8723-D81C1E2F8168}"/>
                </c:ext>
              </c:extLst>
            </c:dLbl>
            <c:dLbl>
              <c:idx val="1"/>
              <c:layout>
                <c:manualLayout>
                  <c:x val="-6.9670544913229132E-3"/>
                  <c:y val="-0.1214185107249525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FA-4736-8723-D81C1E2F8168}"/>
                </c:ext>
              </c:extLst>
            </c:dLbl>
            <c:dLbl>
              <c:idx val="2"/>
              <c:layout>
                <c:manualLayout>
                  <c:x val="1.008814196732798E-3"/>
                  <c:y val="-7.078129242465374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1FA-4736-8723-D81C1E2F8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0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stdErr"/>
            <c:noEndCap val="0"/>
          </c:errBars>
          <c:cat>
            <c:strRef>
              <c:f>Лист1!$D$97:$D$99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Лист1!$F$97:$F$99</c:f>
              <c:numCache>
                <c:formatCode>0.00</c:formatCode>
                <c:ptCount val="3"/>
                <c:pt idx="0">
                  <c:v>9.3000000000000007</c:v>
                </c:pt>
                <c:pt idx="1">
                  <c:v>11.94</c:v>
                </c:pt>
                <c:pt idx="2">
                  <c:v>23.91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1FA-4736-8723-D81C1E2F81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62"/>
        <c:axId val="106611072"/>
        <c:axId val="106612992"/>
      </c:barChart>
      <c:catAx>
        <c:axId val="106611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ru-RU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Этапы</a:t>
                </a:r>
              </a:p>
              <a:p>
                <a:pPr>
                  <a:defRPr sz="1000"/>
                </a:pPr>
                <a:r>
                  <a:rPr lang="ru-RU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эксперимента</a:t>
                </a:r>
              </a:p>
            </c:rich>
          </c:tx>
          <c:layout>
            <c:manualLayout>
              <c:xMode val="edge"/>
              <c:yMode val="edge"/>
              <c:x val="0.82594976543679965"/>
              <c:y val="0.80851420377409711"/>
            </c:manualLayout>
          </c:layout>
          <c:overlay val="0"/>
        </c:title>
        <c:numFmt formatCode="General" sourceLinked="0"/>
        <c:majorTickMark val="cross"/>
        <c:minorTickMark val="none"/>
        <c:tickLblPos val="nextTo"/>
        <c:spPr>
          <a:noFill/>
          <a:ln>
            <a:solidFill>
              <a:schemeClr val="tx1"/>
            </a:solidFill>
            <a:tailEnd type="arrow" w="sm" len="sm"/>
          </a:ln>
        </c:spPr>
        <c:txPr>
          <a:bodyPr/>
          <a:lstStyle/>
          <a:p>
            <a:pPr>
              <a:defRPr sz="10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6612992"/>
        <c:crosses val="autoZero"/>
        <c:auto val="1"/>
        <c:lblAlgn val="ctr"/>
        <c:lblOffset val="100"/>
        <c:noMultiLvlLbl val="0"/>
      </c:catAx>
      <c:valAx>
        <c:axId val="106612992"/>
        <c:scaling>
          <c:orientation val="minMax"/>
          <c:max val="25"/>
        </c:scaling>
        <c:delete val="0"/>
        <c:axPos val="l"/>
        <c:majorGridlines>
          <c:spPr>
            <a:ln>
              <a:solidFill>
                <a:srgbClr val="4472C4">
                  <a:lumMod val="40000"/>
                  <a:lumOff val="60000"/>
                  <a:alpha val="59000"/>
                </a:srgb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sz="1000"/>
                </a:pPr>
                <a:r>
                  <a:rPr lang="en-US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</a:p>
            </c:rich>
          </c:tx>
          <c:layout>
            <c:manualLayout>
              <c:xMode val="edge"/>
              <c:yMode val="edge"/>
              <c:x val="4.1853760082335142E-2"/>
              <c:y val="2.3982041358259168E-2"/>
            </c:manualLayout>
          </c:layout>
          <c:overlay val="0"/>
        </c:title>
        <c:numFmt formatCode="0.00" sourceLinked="1"/>
        <c:majorTickMark val="out"/>
        <c:minorTickMark val="cross"/>
        <c:tickLblPos val="nextTo"/>
        <c:spPr>
          <a:ln>
            <a:solidFill>
              <a:schemeClr val="tx1"/>
            </a:solidFill>
            <a:tailEnd type="arrow" w="sm" len="sm"/>
          </a:ln>
        </c:spPr>
        <c:txPr>
          <a:bodyPr/>
          <a:lstStyle/>
          <a:p>
            <a:pPr>
              <a:defRPr sz="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6611072"/>
        <c:crosses val="autoZero"/>
        <c:crossBetween val="between"/>
      </c:valAx>
      <c:spPr>
        <a:solidFill>
          <a:srgbClr val="70AD47">
            <a:lumMod val="20000"/>
            <a:lumOff val="80000"/>
            <a:alpha val="53000"/>
          </a:srgbClr>
        </a:solidFill>
      </c:spPr>
    </c:plotArea>
    <c:legend>
      <c:legendPos val="r"/>
      <c:layout>
        <c:manualLayout>
          <c:xMode val="edge"/>
          <c:yMode val="edge"/>
          <c:x val="0.85092552795704446"/>
          <c:y val="0.3308622386641325"/>
          <c:w val="0.14557215001036378"/>
          <c:h val="0.35443931577518328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8100">
      <a:solidFill>
        <a:sysClr val="window" lastClr="FFFFFF">
          <a:lumMod val="50000"/>
          <a:alpha val="62000"/>
        </a:sysClr>
      </a:solidFill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8604746626239123E-2"/>
          <c:y val="6.8615194176481931E-2"/>
          <c:w val="0.77467586893739959"/>
          <c:h val="0.771849131539630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Лист1!$E$115</c:f>
              <c:strCache>
                <c:ptCount val="1"/>
                <c:pt idx="0">
                  <c:v>контроль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1.4712642399843088E-3"/>
                  <c:y val="1.481481481481480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35-4BB1-BA60-33A270FB8E83}"/>
                </c:ext>
              </c:extLst>
            </c:dLbl>
            <c:dLbl>
              <c:idx val="2"/>
              <c:layout>
                <c:manualLayout>
                  <c:x val="-3.5003128897053374E-3"/>
                  <c:y val="3.03977779476594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445491912138763E-2"/>
                      <c:h val="8.57569502841271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E35-4BB1-BA60-33A270FB8E83}"/>
                </c:ext>
              </c:extLst>
            </c:dLbl>
            <c:dLbl>
              <c:idx val="3"/>
              <c:layout>
                <c:manualLayout>
                  <c:x val="-6.994533432493016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35-4BB1-BA60-33A270FB8E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Лист1!$D$116:$D$118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Лист1!$E$116:$E$118</c:f>
              <c:numCache>
                <c:formatCode>General</c:formatCode>
                <c:ptCount val="3"/>
                <c:pt idx="0">
                  <c:v>100</c:v>
                </c:pt>
                <c:pt idx="1">
                  <c:v>90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E35-4BB1-BA60-33A270FB8E83}"/>
            </c:ext>
          </c:extLst>
        </c:ser>
        <c:ser>
          <c:idx val="1"/>
          <c:order val="1"/>
          <c:tx>
            <c:strRef>
              <c:f>Лист1!$F$115</c:f>
              <c:strCache>
                <c:ptCount val="1"/>
                <c:pt idx="0">
                  <c:v>опыт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E35-4BB1-BA60-33A270FB8E83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E35-4BB1-BA60-33A270FB8E83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E35-4BB1-BA60-33A270FB8E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Лист1!$D$116:$D$118</c:f>
              <c:strCache>
                <c:ptCount val="3"/>
                <c:pt idx="0">
                  <c:v>2 этап</c:v>
                </c:pt>
                <c:pt idx="1">
                  <c:v>3 этап</c:v>
                </c:pt>
                <c:pt idx="2">
                  <c:v>4 этап</c:v>
                </c:pt>
              </c:strCache>
            </c:strRef>
          </c:cat>
          <c:val>
            <c:numRef>
              <c:f>Лист1!$F$116:$F$118</c:f>
              <c:numCache>
                <c:formatCode>General</c:formatCode>
                <c:ptCount val="3"/>
                <c:pt idx="0">
                  <c:v>90</c:v>
                </c:pt>
                <c:pt idx="1">
                  <c:v>80</c:v>
                </c:pt>
                <c:pt idx="2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35-4BB1-BA60-33A270FB8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overlap val="-20"/>
        <c:axId val="106660224"/>
        <c:axId val="106662144"/>
      </c:barChart>
      <c:catAx>
        <c:axId val="1066602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ru-RU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Этапы </a:t>
                </a:r>
              </a:p>
              <a:p>
                <a:pPr>
                  <a:defRPr sz="1000"/>
                </a:pPr>
                <a:r>
                  <a:rPr lang="ru-RU" sz="1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эксперимента</a:t>
                </a:r>
              </a:p>
            </c:rich>
          </c:tx>
          <c:layout>
            <c:manualLayout>
              <c:xMode val="edge"/>
              <c:yMode val="edge"/>
              <c:x val="0.81202126209622449"/>
              <c:y val="0.86969301110385366"/>
            </c:manualLayout>
          </c:layout>
          <c:overlay val="0"/>
        </c:title>
        <c:numFmt formatCode="General" sourceLinked="0"/>
        <c:majorTickMark val="cross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06662144"/>
        <c:crosses val="autoZero"/>
        <c:auto val="1"/>
        <c:lblAlgn val="ctr"/>
        <c:lblOffset val="100"/>
        <c:noMultiLvlLbl val="0"/>
      </c:catAx>
      <c:valAx>
        <c:axId val="106662144"/>
        <c:scaling>
          <c:orientation val="minMax"/>
          <c:max val="105"/>
          <c:min val="0"/>
        </c:scaling>
        <c:delete val="0"/>
        <c:axPos val="l"/>
        <c:majorGridlines>
          <c:spPr>
            <a:ln>
              <a:solidFill>
                <a:srgbClr val="4472C4">
                  <a:lumMod val="60000"/>
                  <a:lumOff val="40000"/>
                  <a:alpha val="50000"/>
                </a:srgb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1.9444435775221029E-2"/>
              <c:y val="2.3981983656247218E-2"/>
            </c:manualLayout>
          </c:layout>
          <c:overlay val="0"/>
        </c:title>
        <c:numFmt formatCode="General" sourceLinked="1"/>
        <c:majorTickMark val="out"/>
        <c:minorTickMark val="cross"/>
        <c:tickLblPos val="nextTo"/>
        <c:crossAx val="106660224"/>
        <c:crosses val="autoZero"/>
        <c:crossBetween val="between"/>
        <c:majorUnit val="10"/>
        <c:minorUnit val="5"/>
      </c:valAx>
      <c:spPr>
        <a:solidFill>
          <a:srgbClr val="70AD47">
            <a:lumMod val="20000"/>
            <a:lumOff val="80000"/>
            <a:alpha val="70000"/>
          </a:srgbClr>
        </a:solidFill>
        <a:ln w="0">
          <a:solidFill>
            <a:sysClr val="window" lastClr="FFFFFF">
              <a:lumMod val="65000"/>
              <a:alpha val="52000"/>
            </a:sysClr>
          </a:solidFill>
        </a:ln>
        <a:effectLst>
          <a:softEdge rad="0"/>
        </a:effectLst>
      </c:spPr>
    </c:plotArea>
    <c:legend>
      <c:legendPos val="b"/>
      <c:layout>
        <c:manualLayout>
          <c:xMode val="edge"/>
          <c:yMode val="edge"/>
          <c:x val="0.86070257641401204"/>
          <c:y val="0.31774860367578728"/>
          <c:w val="0.13720555613388724"/>
          <c:h val="0.23880799630514007"/>
        </c:manualLayout>
      </c:layout>
      <c:overlay val="0"/>
      <c:txPr>
        <a:bodyPr/>
        <a:lstStyle/>
        <a:p>
          <a:pPr>
            <a:defRPr sz="10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8100">
      <a:solidFill>
        <a:sysClr val="window" lastClr="FFFFFF">
          <a:lumMod val="65000"/>
          <a:alpha val="64000"/>
        </a:sysClr>
      </a:solidFill>
    </a:ln>
  </c:sp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67BCB4-4B49-4955-BBB9-605B3FC41062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x-none"/>
        </a:p>
      </dgm:t>
    </dgm:pt>
    <dgm:pt modelId="{D9BB49A9-827C-41EB-90AF-229DAFBB25BC}">
      <dgm:prSet phldrT="[Text]" custT="1"/>
      <dgm:spPr>
        <a:xfrm>
          <a:off x="235865" y="97988"/>
          <a:ext cx="1282724" cy="635888"/>
        </a:xfrm>
        <a:prstGeom prst="ellipse">
          <a:avLst/>
        </a:prstGeom>
        <a:solidFill>
          <a:srgbClr val="247E0C"/>
        </a:solidFill>
        <a:ln w="1905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ru-RU" sz="1600" b="1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ТАНИНЫ</a:t>
          </a:r>
          <a:endParaRPr lang="x-none" sz="1600" b="1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C5F24A1B-5C7E-41A1-950E-D5437546953F}" type="parTrans" cxnId="{5863A95A-346C-43E3-BB5D-AA7DBE8FD236}">
      <dgm:prSet/>
      <dgm:spPr/>
      <dgm:t>
        <a:bodyPr/>
        <a:lstStyle/>
        <a:p>
          <a:endParaRPr lang="x-none"/>
        </a:p>
      </dgm:t>
    </dgm:pt>
    <dgm:pt modelId="{3FD8521F-A017-4960-A293-7DF515109542}" type="sibTrans" cxnId="{5863A95A-346C-43E3-BB5D-AA7DBE8FD236}">
      <dgm:prSet/>
      <dgm:spPr/>
      <dgm:t>
        <a:bodyPr/>
        <a:lstStyle/>
        <a:p>
          <a:endParaRPr lang="x-none"/>
        </a:p>
      </dgm:t>
    </dgm:pt>
    <dgm:pt modelId="{51B5431D-6C3F-4EAA-9936-8BA4B071BE4A}">
      <dgm:prSet phldrT="[Text]" custT="1"/>
      <dgm:spPr>
        <a:xfrm>
          <a:off x="726030" y="592235"/>
          <a:ext cx="987571" cy="706250"/>
        </a:xfrm>
        <a:prstGeom prst="ellipse">
          <a:avLst/>
        </a:prstGeom>
        <a:solidFill>
          <a:srgbClr val="FFC000"/>
        </a:solidFill>
        <a:ln w="1905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r>
            <a:rPr lang="ru-RU" sz="1400" b="1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протеин</a:t>
          </a:r>
          <a:endParaRPr lang="x-none" sz="1400" b="1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92EBD63D-461A-4D02-A5B2-FDADBF77BE40}" type="parTrans" cxnId="{4031C48F-23BB-4CE9-8132-B931C2A97CC0}">
      <dgm:prSet/>
      <dgm:spPr/>
      <dgm:t>
        <a:bodyPr/>
        <a:lstStyle/>
        <a:p>
          <a:endParaRPr lang="x-none"/>
        </a:p>
      </dgm:t>
    </dgm:pt>
    <dgm:pt modelId="{A9953E9D-5905-488D-84FF-91D150623BD2}" type="sibTrans" cxnId="{4031C48F-23BB-4CE9-8132-B931C2A97CC0}">
      <dgm:prSet/>
      <dgm:spPr/>
      <dgm:t>
        <a:bodyPr/>
        <a:lstStyle/>
        <a:p>
          <a:endParaRPr lang="x-none"/>
        </a:p>
      </dgm:t>
    </dgm:pt>
    <dgm:pt modelId="{7E8D4C3C-B41E-4AF9-B56E-DD65DAD4EE12}">
      <dgm:prSet phldrT="[Text]" custT="1"/>
      <dgm:spPr>
        <a:xfrm>
          <a:off x="488472" y="1642963"/>
          <a:ext cx="1652843" cy="321197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x-none" sz="1600" b="1" dirty="0">
            <a:solidFill>
              <a:srgbClr val="C00000"/>
            </a:solidFill>
            <a:latin typeface="+mn-lt"/>
            <a:ea typeface="+mn-ea"/>
            <a:cs typeface="+mn-cs"/>
          </a:endParaRPr>
        </a:p>
      </dgm:t>
    </dgm:pt>
    <dgm:pt modelId="{50F4C6EB-DF85-4257-A9C0-083CBA751120}" type="sibTrans" cxnId="{2F155329-639E-4AC9-B7AF-A9DE93E14F6D}">
      <dgm:prSet/>
      <dgm:spPr/>
      <dgm:t>
        <a:bodyPr/>
        <a:lstStyle/>
        <a:p>
          <a:endParaRPr lang="x-none"/>
        </a:p>
      </dgm:t>
    </dgm:pt>
    <dgm:pt modelId="{5382992A-1845-4D42-9CD1-6A83488B61B1}" type="parTrans" cxnId="{2F155329-639E-4AC9-B7AF-A9DE93E14F6D}">
      <dgm:prSet/>
      <dgm:spPr/>
      <dgm:t>
        <a:bodyPr/>
        <a:lstStyle/>
        <a:p>
          <a:endParaRPr lang="x-none"/>
        </a:p>
      </dgm:t>
    </dgm:pt>
    <dgm:pt modelId="{12413399-5CCB-4830-96C8-F8C3AAE9A537}" type="pres">
      <dgm:prSet presAssocID="{2C67BCB4-4B49-4955-BBB9-605B3FC41062}" presName="Name0" presStyleCnt="0">
        <dgm:presLayoutVars>
          <dgm:chMax val="4"/>
          <dgm:resizeHandles val="exact"/>
        </dgm:presLayoutVars>
      </dgm:prSet>
      <dgm:spPr/>
    </dgm:pt>
    <dgm:pt modelId="{996A9E13-B9A9-43E9-8CE1-254FA0137A69}" type="pres">
      <dgm:prSet presAssocID="{2C67BCB4-4B49-4955-BBB9-605B3FC41062}" presName="ellipse" presStyleLbl="trBgShp" presStyleIdx="0" presStyleCnt="1" custScaleX="121912" custScaleY="98807" custLinFactNeighborX="9895" custLinFactNeighborY="-27323"/>
      <dgm:spPr>
        <a:xfrm>
          <a:off x="370705" y="144966"/>
          <a:ext cx="1683786" cy="473932"/>
        </a:xfrm>
        <a:prstGeom prst="ellipse">
          <a:avLst/>
        </a:prstGeom>
        <a:solidFill>
          <a:srgbClr val="9BBB59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8368E256-C14C-4CCC-B649-4447D86B1EBC}" type="pres">
      <dgm:prSet presAssocID="{2C67BCB4-4B49-4955-BBB9-605B3FC41062}" presName="arrow1" presStyleLbl="fgShp" presStyleIdx="0" presStyleCnt="1" custLinFactNeighborX="68341" custLinFactNeighborY="66844"/>
      <dgm:spPr>
        <a:xfrm>
          <a:off x="1127167" y="1562180"/>
          <a:ext cx="267664" cy="171305"/>
        </a:xfrm>
        <a:prstGeom prst="downArrow">
          <a:avLst/>
        </a:prstGeom>
        <a:solidFill>
          <a:srgbClr val="E29804"/>
        </a:solidFill>
        <a:ln w="19050" cap="flat" cmpd="sng" algn="ctr">
          <a:noFill/>
          <a:prstDash val="solid"/>
        </a:ln>
        <a:effectLst/>
      </dgm:spPr>
    </dgm:pt>
    <dgm:pt modelId="{FF5C5513-193F-4572-94FD-097FB7B6581F}" type="pres">
      <dgm:prSet presAssocID="{2C67BCB4-4B49-4955-BBB9-605B3FC41062}" presName="rectangle" presStyleLbl="revTx" presStyleIdx="0" presStyleCnt="1" custScaleX="128647" custLinFactNeighborX="21564" custLinFactNeighborY="18134">
        <dgm:presLayoutVars>
          <dgm:bulletEnabled val="1"/>
        </dgm:presLayoutVars>
      </dgm:prSet>
      <dgm:spPr/>
    </dgm:pt>
    <dgm:pt modelId="{2A35993B-9681-48CE-99BC-348CC2A09DE3}" type="pres">
      <dgm:prSet presAssocID="{51B5431D-6C3F-4EAA-9936-8BA4B071BE4A}" presName="item1" presStyleLbl="node1" presStyleIdx="0" presStyleCnt="2" custScaleX="204977" custScaleY="146587" custLinFactNeighborX="18975" custLinFactNeighborY="-17725">
        <dgm:presLayoutVars>
          <dgm:bulletEnabled val="1"/>
        </dgm:presLayoutVars>
      </dgm:prSet>
      <dgm:spPr/>
    </dgm:pt>
    <dgm:pt modelId="{D57D2E41-D781-4A93-A254-00F802DA463E}" type="pres">
      <dgm:prSet presAssocID="{7E8D4C3C-B41E-4AF9-B56E-DD65DAD4EE12}" presName="item2" presStyleLbl="node1" presStyleIdx="1" presStyleCnt="2" custScaleX="266238" custScaleY="131983" custLinFactNeighborX="19424" custLinFactNeighborY="-52589">
        <dgm:presLayoutVars>
          <dgm:bulletEnabled val="1"/>
        </dgm:presLayoutVars>
      </dgm:prSet>
      <dgm:spPr/>
    </dgm:pt>
    <dgm:pt modelId="{0A989ED1-AA82-44A5-8E8A-F5CC25A55ED3}" type="pres">
      <dgm:prSet presAssocID="{2C67BCB4-4B49-4955-BBB9-605B3FC41062}" presName="funnel" presStyleLbl="trAlignAcc1" presStyleIdx="0" presStyleCnt="1" custScaleX="122883" custScaleY="120852" custLinFactNeighborX="9987" custLinFactNeighborY="-2647"/>
      <dgm:spPr>
        <a:xfrm>
          <a:off x="299396" y="57512"/>
          <a:ext cx="1841919" cy="1449180"/>
        </a:xfrm>
        <a:prstGeom prst="funnel">
          <a:avLst/>
        </a:prstGeom>
        <a:noFill/>
        <a:ln w="10000" cap="flat" cmpd="sng" algn="ctr">
          <a:solidFill>
            <a:srgbClr val="F67D04"/>
          </a:solidFill>
          <a:prstDash val="solid"/>
        </a:ln>
        <a:effectLst/>
      </dgm:spPr>
    </dgm:pt>
  </dgm:ptLst>
  <dgm:cxnLst>
    <dgm:cxn modelId="{2F155329-639E-4AC9-B7AF-A9DE93E14F6D}" srcId="{2C67BCB4-4B49-4955-BBB9-605B3FC41062}" destId="{7E8D4C3C-B41E-4AF9-B56E-DD65DAD4EE12}" srcOrd="2" destOrd="0" parTransId="{5382992A-1845-4D42-9CD1-6A83488B61B1}" sibTransId="{50F4C6EB-DF85-4257-A9C0-083CBA751120}"/>
    <dgm:cxn modelId="{37D65372-8561-4422-9088-48BA426257CB}" type="presOf" srcId="{7E8D4C3C-B41E-4AF9-B56E-DD65DAD4EE12}" destId="{FF5C5513-193F-4572-94FD-097FB7B6581F}" srcOrd="0" destOrd="0" presId="urn:microsoft.com/office/officeart/2005/8/layout/funnel1"/>
    <dgm:cxn modelId="{5CCF9079-37A8-465F-B84B-F35199F45C18}" type="presOf" srcId="{51B5431D-6C3F-4EAA-9936-8BA4B071BE4A}" destId="{2A35993B-9681-48CE-99BC-348CC2A09DE3}" srcOrd="0" destOrd="0" presId="urn:microsoft.com/office/officeart/2005/8/layout/funnel1"/>
    <dgm:cxn modelId="{5863A95A-346C-43E3-BB5D-AA7DBE8FD236}" srcId="{2C67BCB4-4B49-4955-BBB9-605B3FC41062}" destId="{D9BB49A9-827C-41EB-90AF-229DAFBB25BC}" srcOrd="0" destOrd="0" parTransId="{C5F24A1B-5C7E-41A1-950E-D5437546953F}" sibTransId="{3FD8521F-A017-4960-A293-7DF515109542}"/>
    <dgm:cxn modelId="{C559558C-AF27-451F-85DF-56837A8CB992}" type="presOf" srcId="{D9BB49A9-827C-41EB-90AF-229DAFBB25BC}" destId="{D57D2E41-D781-4A93-A254-00F802DA463E}" srcOrd="0" destOrd="0" presId="urn:microsoft.com/office/officeart/2005/8/layout/funnel1"/>
    <dgm:cxn modelId="{4031C48F-23BB-4CE9-8132-B931C2A97CC0}" srcId="{2C67BCB4-4B49-4955-BBB9-605B3FC41062}" destId="{51B5431D-6C3F-4EAA-9936-8BA4B071BE4A}" srcOrd="1" destOrd="0" parTransId="{92EBD63D-461A-4D02-A5B2-FDADBF77BE40}" sibTransId="{A9953E9D-5905-488D-84FF-91D150623BD2}"/>
    <dgm:cxn modelId="{34F25BCD-BA14-49BF-B213-7D3FA902BE0F}" type="presOf" srcId="{2C67BCB4-4B49-4955-BBB9-605B3FC41062}" destId="{12413399-5CCB-4830-96C8-F8C3AAE9A537}" srcOrd="0" destOrd="0" presId="urn:microsoft.com/office/officeart/2005/8/layout/funnel1"/>
    <dgm:cxn modelId="{61CCADC8-12F7-4628-850E-603154178DFC}" type="presParOf" srcId="{12413399-5CCB-4830-96C8-F8C3AAE9A537}" destId="{996A9E13-B9A9-43E9-8CE1-254FA0137A69}" srcOrd="0" destOrd="0" presId="urn:microsoft.com/office/officeart/2005/8/layout/funnel1"/>
    <dgm:cxn modelId="{2A123ED4-25E3-4B63-AACD-F4B4C26F0AC2}" type="presParOf" srcId="{12413399-5CCB-4830-96C8-F8C3AAE9A537}" destId="{8368E256-C14C-4CCC-B649-4447D86B1EBC}" srcOrd="1" destOrd="0" presId="urn:microsoft.com/office/officeart/2005/8/layout/funnel1"/>
    <dgm:cxn modelId="{5350BA1E-75D6-41BE-920C-7E5DEACFEC66}" type="presParOf" srcId="{12413399-5CCB-4830-96C8-F8C3AAE9A537}" destId="{FF5C5513-193F-4572-94FD-097FB7B6581F}" srcOrd="2" destOrd="0" presId="urn:microsoft.com/office/officeart/2005/8/layout/funnel1"/>
    <dgm:cxn modelId="{04B2DF99-3D11-4376-A482-7062CE7C52E8}" type="presParOf" srcId="{12413399-5CCB-4830-96C8-F8C3AAE9A537}" destId="{2A35993B-9681-48CE-99BC-348CC2A09DE3}" srcOrd="3" destOrd="0" presId="urn:microsoft.com/office/officeart/2005/8/layout/funnel1"/>
    <dgm:cxn modelId="{ED95435C-1952-48D5-A799-663F2B9612A7}" type="presParOf" srcId="{12413399-5CCB-4830-96C8-F8C3AAE9A537}" destId="{D57D2E41-D781-4A93-A254-00F802DA463E}" srcOrd="4" destOrd="0" presId="urn:microsoft.com/office/officeart/2005/8/layout/funnel1"/>
    <dgm:cxn modelId="{1C8CE4C3-73F0-459C-81C1-7ACE6D3FEC5B}" type="presParOf" srcId="{12413399-5CCB-4830-96C8-F8C3AAE9A537}" destId="{0A989ED1-AA82-44A5-8E8A-F5CC25A55ED3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A9E13-B9A9-43E9-8CE1-254FA0137A69}">
      <dsp:nvSpPr>
        <dsp:cNvPr id="0" name=""/>
        <dsp:cNvSpPr/>
      </dsp:nvSpPr>
      <dsp:spPr>
        <a:xfrm>
          <a:off x="430637" y="147228"/>
          <a:ext cx="1956008" cy="550554"/>
        </a:xfrm>
        <a:prstGeom prst="ellipse">
          <a:avLst/>
        </a:prstGeom>
        <a:solidFill>
          <a:srgbClr val="9BBB59">
            <a:tint val="50000"/>
            <a:alpha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8E256-C14C-4CCC-B649-4447D86B1EBC}">
      <dsp:nvSpPr>
        <dsp:cNvPr id="0" name=""/>
        <dsp:cNvSpPr/>
      </dsp:nvSpPr>
      <dsp:spPr>
        <a:xfrm>
          <a:off x="1309399" y="1793567"/>
          <a:ext cx="310938" cy="199000"/>
        </a:xfrm>
        <a:prstGeom prst="downArrow">
          <a:avLst/>
        </a:prstGeom>
        <a:solidFill>
          <a:srgbClr val="E29804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5C5513-193F-4572-94FD-097FB7B6581F}">
      <dsp:nvSpPr>
        <dsp:cNvPr id="0" name=""/>
        <dsp:cNvSpPr/>
      </dsp:nvSpPr>
      <dsp:spPr>
        <a:xfrm>
          <a:off x="567445" y="1887410"/>
          <a:ext cx="1920063" cy="373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x-none" sz="1600" b="1" kern="1200" dirty="0">
            <a:solidFill>
              <a:srgbClr val="C00000"/>
            </a:solidFill>
            <a:latin typeface="+mn-lt"/>
            <a:ea typeface="+mn-ea"/>
            <a:cs typeface="+mn-cs"/>
          </a:endParaRPr>
        </a:p>
      </dsp:txBody>
      <dsp:txXfrm>
        <a:off x="567445" y="1887410"/>
        <a:ext cx="1920063" cy="373126"/>
      </dsp:txXfrm>
    </dsp:sp>
    <dsp:sp modelId="{2A35993B-9681-48CE-99BC-348CC2A09DE3}">
      <dsp:nvSpPr>
        <dsp:cNvPr id="0" name=""/>
        <dsp:cNvSpPr/>
      </dsp:nvSpPr>
      <dsp:spPr>
        <a:xfrm>
          <a:off x="843410" y="666808"/>
          <a:ext cx="1147234" cy="820432"/>
        </a:xfrm>
        <a:prstGeom prst="ellipse">
          <a:avLst/>
        </a:prstGeom>
        <a:solidFill>
          <a:srgbClr val="FFC000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протеин</a:t>
          </a:r>
          <a:endParaRPr lang="x-none" sz="1400" b="1" kern="1200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1011419" y="786957"/>
        <a:ext cx="811216" cy="580134"/>
      </dsp:txXfrm>
    </dsp:sp>
    <dsp:sp modelId="{D57D2E41-D781-4A93-A254-00F802DA463E}">
      <dsp:nvSpPr>
        <dsp:cNvPr id="0" name=""/>
        <dsp:cNvSpPr/>
      </dsp:nvSpPr>
      <dsp:spPr>
        <a:xfrm>
          <a:off x="273998" y="92655"/>
          <a:ext cx="1490106" cy="738695"/>
        </a:xfrm>
        <a:prstGeom prst="ellipse">
          <a:avLst/>
        </a:prstGeom>
        <a:solidFill>
          <a:srgbClr val="247E0C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ysClr val="window" lastClr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ТАНИНЫ</a:t>
          </a:r>
          <a:endParaRPr lang="x-none" sz="1600" b="1" kern="1200" dirty="0">
            <a:solidFill>
              <a:sysClr val="window" lastClr="FFFFFF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492219" y="200834"/>
        <a:ext cx="1053664" cy="522337"/>
      </dsp:txXfrm>
    </dsp:sp>
    <dsp:sp modelId="{0A989ED1-AA82-44A5-8E8A-F5CC25A55ED3}">
      <dsp:nvSpPr>
        <dsp:cNvPr id="0" name=""/>
        <dsp:cNvSpPr/>
      </dsp:nvSpPr>
      <dsp:spPr>
        <a:xfrm>
          <a:off x="347801" y="45634"/>
          <a:ext cx="2139707" cy="1683474"/>
        </a:xfrm>
        <a:prstGeom prst="funnel">
          <a:avLst/>
        </a:prstGeom>
        <a:noFill/>
        <a:ln w="10000" cap="flat" cmpd="sng" algn="ctr">
          <a:solidFill>
            <a:srgbClr val="F67D04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0.14923</cdr:x>
      <cdr:y>0.21807</cdr:y>
    </cdr:from>
    <cdr:to>
      <cdr:x>0.20755</cdr:x>
      <cdr:y>0.77206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28676" y="564986"/>
          <a:ext cx="323849" cy="14352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</a:t>
          </a:r>
        </a:p>
        <a:p xmlns:a="http://schemas.openxmlformats.org/drawingml/2006/main">
          <a:endParaRPr lang="ru-RU" sz="11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</cdr:txBody>
    </cdr:sp>
  </cdr:relSizeAnchor>
  <cdr:relSizeAnchor xmlns:cdr="http://schemas.openxmlformats.org/drawingml/2006/chartDrawing">
    <cdr:from>
      <cdr:x>0.24424</cdr:x>
      <cdr:y>0.26349</cdr:y>
    </cdr:from>
    <cdr:to>
      <cdr:x>0.30383</cdr:x>
      <cdr:y>0.7037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435378" y="704563"/>
          <a:ext cx="350206" cy="1177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</a:p>
        <a:p xmlns:a="http://schemas.openxmlformats.org/drawingml/2006/main">
          <a:endParaRPr lang="ru-RU" sz="11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  <a:p xmlns:a="http://schemas.openxmlformats.org/drawingml/2006/main">
          <a:endParaRPr lang="ru-RU" sz="110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0.39902</cdr:x>
      <cdr:y>0.2604</cdr:y>
    </cdr:from>
    <cdr:to>
      <cdr:x>0.42949</cdr:x>
      <cdr:y>0.7006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444380" y="1116125"/>
          <a:ext cx="263018" cy="18868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</a:p>
        <a:p xmlns:a="http://schemas.openxmlformats.org/drawingml/2006/main">
          <a:endParaRPr lang="ru-RU" sz="11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</cdr:txBody>
    </cdr:sp>
  </cdr:relSizeAnchor>
  <cdr:relSizeAnchor xmlns:cdr="http://schemas.openxmlformats.org/drawingml/2006/chartDrawing">
    <cdr:from>
      <cdr:x>0.4893</cdr:x>
      <cdr:y>0.26072</cdr:y>
    </cdr:from>
    <cdr:to>
      <cdr:x>0.53456</cdr:x>
      <cdr:y>0.70092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717133" y="675480"/>
          <a:ext cx="251332" cy="11404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</cdr:txBody>
    </cdr:sp>
  </cdr:relSizeAnchor>
  <cdr:relSizeAnchor xmlns:cdr="http://schemas.openxmlformats.org/drawingml/2006/chartDrawing">
    <cdr:from>
      <cdr:x>0.64494</cdr:x>
      <cdr:y>0.34548</cdr:y>
    </cdr:from>
    <cdr:to>
      <cdr:x>0.71346</cdr:x>
      <cdr:y>0.86256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581400" y="895057"/>
          <a:ext cx="380521" cy="13396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</a:t>
          </a:r>
        </a:p>
        <a:p xmlns:a="http://schemas.openxmlformats.org/drawingml/2006/main">
          <a:endParaRPr lang="ru-RU" sz="11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</cdr:txBody>
    </cdr:sp>
  </cdr:relSizeAnchor>
  <cdr:relSizeAnchor xmlns:cdr="http://schemas.openxmlformats.org/drawingml/2006/chartDrawing">
    <cdr:from>
      <cdr:x>0.74425</cdr:x>
      <cdr:y>0.38791</cdr:y>
    </cdr:from>
    <cdr:to>
      <cdr:x>0.77472</cdr:x>
      <cdr:y>0.83928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373880" y="1037267"/>
          <a:ext cx="179070" cy="1206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</a:p>
        <a:p xmlns:a="http://schemas.openxmlformats.org/drawingml/2006/main">
          <a:endParaRPr lang="ru-RU" sz="1100" b="1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  <a:p xmlns:a="http://schemas.openxmlformats.org/drawingml/2006/main">
          <a:pPr algn="ctr"/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</a:t>
          </a:r>
        </a:p>
        <a:p xmlns:a="http://schemas.openxmlformats.org/drawingml/2006/main">
          <a:r>
            <a:rPr lang="ru-RU" sz="1100" b="1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93040-EC81-4E00-B2ED-E60FD0CEB7DF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74B20A-F443-40A4-AD24-4B3EF5D61B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006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A18B7D-D30F-08A4-8A91-B66FCAB4E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F0401F-AE0A-FD53-E37F-997DB36CD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C0220-ED33-17D3-3C8E-5C3759C6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357B95-D9B5-4DF3-DC62-775ADAF95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1F08B8-0276-8D8D-7E31-31630F7E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20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A465A-E1F9-7F1D-7E2E-93B87BEA8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538AA9-6415-E419-5A12-294CAC6DC5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F9B28-FA01-DAF4-8918-5F667CC82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16DF5E-5D6C-7CDD-99B9-0084F31B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E0821B-CDD7-486C-ADF3-57AD406B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68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D813DD-3ADE-CDB5-D859-F1CFC6418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55CDD8-7F06-0EE5-E933-EE6EC7984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40F3C4-0269-9A28-A23D-040C118E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FE1E10-F220-C21B-6E83-EB7ECB7E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80BD4-4326-4664-8595-C8297B1E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71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6F019-2990-08C5-20CA-7796E8E5A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2D8230-8C2C-F142-CECD-2C7A7FEF3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0342F-4A6A-A586-34F5-DB275E3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5D39C-6CBA-D52E-221E-24581ED10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21C22C-EACD-EF75-F217-9619F7F43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5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A151D-57B5-A9AC-3EF7-251DEF136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0C9FAB-FF27-58A2-7388-8900281BF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CE0CD-7898-371A-1181-EC12C08A1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469023-41C3-5963-B359-46067012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A37F3F-6114-66A8-F2E9-EEA1C7B0A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8C3ABF-A251-9AE9-A2B4-BBB1B38A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6F0C9A-F637-C4C1-37B1-A6A872CC2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7DD401B-6D77-EEF2-1CE0-B1E3987A1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BDEC7B-4C46-D4A7-E6E5-9550C2C9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B0BAE6-DD80-D3F9-A023-1ED36B6A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1AFFCC-8106-79F5-9337-783D7FC4D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341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A3B1D-A6F3-F52F-68D3-CC732C164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2D95D0-AD48-AFB6-AEED-002E746E5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2AFB75-8027-2BF9-512D-838083E61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5FC398-ED1E-D8D0-AD20-CED4FA77C3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B4D644-1B13-1CFF-C105-EBCEB99DED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F35E89-4FD7-B171-865F-3B99B55DF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BA9E0B-2775-872A-8DCF-A9ED2F108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8EB9B8-1FFF-5E07-ACA8-0992BC057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91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EE7B2-81B3-9E27-E166-639810F2A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FBC8B50-5CAD-12C5-7C84-F795A78CD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132BB51-8AF0-A8C5-10B6-360C2D1D6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1361D6-70BD-07D6-4026-FA244C663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623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E5DD41-2D92-F376-B203-2C18FE4F0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490289-74FF-95AC-709E-730F5E30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EEC805-5907-9AAB-25F2-9F6C9FA4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56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8B49-BD89-354C-4DA9-D56DF7EA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DE52EC-2396-E6D7-F2C1-183647329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20A066-DB48-458A-1821-ECE1F1BF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5F3A5A-D52D-80FF-5A15-430FFB12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DA3958-2D57-76FA-80D8-44004204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A27DF4-45D5-5A35-4580-17ECC177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02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79B7F-664E-ECC5-FC55-6C13C27E1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4FA1A7E-272E-04A6-243C-2065543C1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4DFD04-6E27-F91B-3EB9-0F40CA2AF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5C81EB-572A-3A49-4526-9C6FF68D9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1DC345-C48E-15A3-7F2A-527FF8F16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ED72F-F9B2-2A1B-6BE3-263DCA7E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067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F29BE1-4EAF-43DC-10E5-6FBF6108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BA1A6A-A146-8826-F00D-2F9200CFF5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6C016-0318-E33F-0346-033EE0DF55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5A26-CC1B-44EF-8A30-381C9D689AA9}" type="datetimeFigureOut">
              <a:rPr lang="ru-RU" smtClean="0"/>
              <a:t>29.01.2023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5B51DC-0AEB-7EA6-5866-664D246B3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98B09A-331E-5125-B94C-93C285778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C03B0-71FC-46BB-ACCC-19D5CEE95B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48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8.png"/><Relationship Id="rId7" Type="http://schemas.openxmlformats.org/officeDocument/2006/relationships/image" Target="../media/image3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microsoft.com/office/2007/relationships/hdphoto" Target="../media/hdphoto2.wdp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ED03E6-66D0-1983-2FCD-3C18EC262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17880"/>
          <a:stretch/>
        </p:blipFill>
        <p:spPr>
          <a:xfrm>
            <a:off x="4755407" y="-2"/>
            <a:ext cx="2248162" cy="150061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0F8589-4D09-F730-A191-26BF848A839A}"/>
              </a:ext>
            </a:extLst>
          </p:cNvPr>
          <p:cNvSpPr txBox="1"/>
          <p:nvPr/>
        </p:nvSpPr>
        <p:spPr>
          <a:xfrm>
            <a:off x="1047429" y="2951946"/>
            <a:ext cx="10327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ИСПОЛЬЗОВАНИЕ</a:t>
            </a:r>
            <a:r>
              <a:rPr kumimoji="0" lang="ru-RU" sz="28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ЭЛЛАГОТАНИНОВ В АКВАКУЛЬТУРЕ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Кормовая добавка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АКВАТАН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2 Imagen">
            <a:extLst>
              <a:ext uri="{FF2B5EF4-FFF2-40B4-BE49-F238E27FC236}">
                <a16:creationId xmlns:a16="http://schemas.microsoft.com/office/drawing/2014/main" id="{DE306E49-FCEC-13CC-833F-38C96FEA6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97"/>
          <a:stretch/>
        </p:blipFill>
        <p:spPr>
          <a:xfrm>
            <a:off x="0" y="3435"/>
            <a:ext cx="2094859" cy="1500615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" name="3 Imagen">
            <a:extLst>
              <a:ext uri="{FF2B5EF4-FFF2-40B4-BE49-F238E27FC236}">
                <a16:creationId xmlns:a16="http://schemas.microsoft.com/office/drawing/2014/main" id="{6838659A-740F-C742-4BD4-652FABB58F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9" r="29281" b="17150"/>
          <a:stretch/>
        </p:blipFill>
        <p:spPr>
          <a:xfrm>
            <a:off x="1298582" y="-14774"/>
            <a:ext cx="2403907" cy="1515386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3652456-E58C-A6E3-269D-A3923D7B7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3435"/>
            <a:ext cx="2001519" cy="150113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C1AFD0-8D93-33DD-D7D1-8D753625D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07" y="4329"/>
            <a:ext cx="1122212" cy="1496283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2A8A5C-CC46-32E3-485E-2B1CC88425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4" t="-1681" r="-144" b="1681"/>
          <a:stretch/>
        </p:blipFill>
        <p:spPr>
          <a:xfrm>
            <a:off x="10042175" y="-59117"/>
            <a:ext cx="2163199" cy="1549569"/>
          </a:xfrm>
          <a:prstGeom prst="rect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3" name="Рисунок 22" descr="Новый проект_Moment (1)">
            <a:extLst>
              <a:ext uri="{FF2B5EF4-FFF2-40B4-BE49-F238E27FC236}">
                <a16:creationId xmlns:a16="http://schemas.microsoft.com/office/drawing/2014/main" id="{CC0B593C-3086-849A-3F97-CBD28B46ED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176"/>
          <a:stretch/>
        </p:blipFill>
        <p:spPr bwMode="auto">
          <a:xfrm>
            <a:off x="7800681" y="-14774"/>
            <a:ext cx="2248162" cy="1515386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6698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BDE1427D-CAEF-FD23-305A-2D8B6C07FB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" b="77533"/>
          <a:stretch/>
        </p:blipFill>
        <p:spPr>
          <a:xfrm rot="10800000">
            <a:off x="0" y="3779519"/>
            <a:ext cx="12192000" cy="3078479"/>
          </a:xfrm>
          <a:prstGeom prst="rect">
            <a:avLst/>
          </a:prstGeom>
        </p:spPr>
      </p:pic>
      <p:sp>
        <p:nvSpPr>
          <p:cNvPr id="2" name="Надпись 1626">
            <a:extLst>
              <a:ext uri="{FF2B5EF4-FFF2-40B4-BE49-F238E27FC236}">
                <a16:creationId xmlns:a16="http://schemas.microsoft.com/office/drawing/2014/main" id="{733D0E0F-5A3D-F3B8-D914-7C046327865F}"/>
              </a:ext>
            </a:extLst>
          </p:cNvPr>
          <p:cNvSpPr txBox="1"/>
          <p:nvPr/>
        </p:nvSpPr>
        <p:spPr>
          <a:xfrm>
            <a:off x="180578" y="1359420"/>
            <a:ext cx="4717693" cy="6502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2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Процент рыб с контаминацией бактериальной микрофлорой внутренних органов и крови с указанием количества видов бактерий.</a:t>
            </a:r>
            <a:endParaRPr lang="ru-RU" sz="12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40F25368-0452-D1B5-1B93-55BEAF9657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744890"/>
              </p:ext>
            </p:extLst>
          </p:nvPr>
        </p:nvGraphicFramePr>
        <p:xfrm>
          <a:off x="239276" y="2187540"/>
          <a:ext cx="4717693" cy="4063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47705F0-E655-FD5C-9D29-A53B764C3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305147"/>
              </p:ext>
            </p:extLst>
          </p:nvPr>
        </p:nvGraphicFramePr>
        <p:xfrm>
          <a:off x="5137547" y="890040"/>
          <a:ext cx="6873875" cy="5828611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039733">
                  <a:extLst>
                    <a:ext uri="{9D8B030D-6E8A-4147-A177-3AD203B41FA5}">
                      <a16:colId xmlns:a16="http://schemas.microsoft.com/office/drawing/2014/main" val="1173044370"/>
                    </a:ext>
                  </a:extLst>
                </a:gridCol>
                <a:gridCol w="904240">
                  <a:extLst>
                    <a:ext uri="{9D8B030D-6E8A-4147-A177-3AD203B41FA5}">
                      <a16:colId xmlns:a16="http://schemas.microsoft.com/office/drawing/2014/main" val="2628398789"/>
                    </a:ext>
                  </a:extLst>
                </a:gridCol>
                <a:gridCol w="4929902">
                  <a:extLst>
                    <a:ext uri="{9D8B030D-6E8A-4147-A177-3AD203B41FA5}">
                      <a16:colId xmlns:a16="http://schemas.microsoft.com/office/drawing/2014/main" val="3316949323"/>
                    </a:ext>
                  </a:extLst>
                </a:gridCol>
              </a:tblGrid>
              <a:tr h="387926"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бактерий, выделяемых из органов и крови радужной форели в эксперименте с добавкой АКВАТАН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8655427"/>
                  </a:ext>
                </a:extLst>
              </a:tr>
              <a:tr h="38792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эксперимента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Варианты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бактерий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extLst>
                  <a:ext uri="{0D108BD9-81ED-4DB2-BD59-A6C34878D82A}">
                    <a16:rowId xmlns:a16="http://schemas.microsoft.com/office/drawing/2014/main" val="2100570778"/>
                  </a:ext>
                </a:extLst>
              </a:tr>
              <a:tr h="58849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«0» точка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эксперимента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Acinetobacter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calcoaceticus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Acinetobacter baumannii Alcaligenes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Moraxella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Staphylococcus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флавобактерии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Enterobacteria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БГКП*,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сапрофиты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extLst>
                  <a:ext uri="{0D108BD9-81ED-4DB2-BD59-A6C34878D82A}">
                    <a16:rowId xmlns:a16="http://schemas.microsoft.com/office/drawing/2014/main" val="317566703"/>
                  </a:ext>
                </a:extLst>
              </a:tr>
              <a:tr h="789057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этап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(А-)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Aeromonas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(3,5-4,0)**,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Pseudomonas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Acinetobacter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alcoaceticus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baumannii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сапрофиты,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Alcaligenes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Moraxella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флавобактерии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Alcaligenes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Staphylococcus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(0)*, БГКП*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extLst>
                  <a:ext uri="{0D108BD9-81ED-4DB2-BD59-A6C34878D82A}">
                    <a16:rowId xmlns:a16="http://schemas.microsoft.com/office/drawing/2014/main" val="1815553655"/>
                  </a:ext>
                </a:extLst>
              </a:tr>
              <a:tr h="5884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 (А+)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Acinetobacter baumannii, Ac.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alcoaceticus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Moraxella sp., Alcaligenes sp.,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сапрофиты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Staphylococcus sp., Aeromonas sp.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(0)**,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БГКП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extLst>
                  <a:ext uri="{0D108BD9-81ED-4DB2-BD59-A6C34878D82A}">
                    <a16:rowId xmlns:a16="http://schemas.microsoft.com/office/drawing/2014/main" val="3974153951"/>
                  </a:ext>
                </a:extLst>
              </a:tr>
              <a:tr h="693602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этап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(А-)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Aeromonas sp. (2,0)**, Moraxella sp.,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Acinetobacter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calcoaceticus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Acinetobacter baumannii, Alcaligenes sp., Staphylococcus sp. (0)*, Bacillus sp.,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сапрофиты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плесневые грибы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extLst>
                  <a:ext uri="{0D108BD9-81ED-4DB2-BD59-A6C34878D82A}">
                    <a16:rowId xmlns:a16="http://schemas.microsoft.com/office/drawing/2014/main" val="1443462751"/>
                  </a:ext>
                </a:extLst>
              </a:tr>
              <a:tr h="387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 (А+)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с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alcoaceticus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Moraxella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БГКП*,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сапрофиты, плесневые грибы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extLst>
                  <a:ext uri="{0D108BD9-81ED-4DB2-BD59-A6C34878D82A}">
                    <a16:rowId xmlns:a16="http://schemas.microsoft.com/office/drawing/2014/main" val="901219117"/>
                  </a:ext>
                </a:extLst>
              </a:tr>
              <a:tr h="643919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этап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>
                    <a:solidFill>
                      <a:schemeClr val="accent6">
                        <a:alpha val="3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(А-)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Staphylococcus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(0;1,0)**,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Aeromonas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(2,0)**,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Pseudomonas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Acinetobacter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calcoaceticus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Acinetobacter baumannii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,, БГКП*,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Moraxella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сапрофиты, плесневые грибы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extLst>
                  <a:ext uri="{0D108BD9-81ED-4DB2-BD59-A6C34878D82A}">
                    <a16:rowId xmlns:a16="http://schemas.microsoft.com/office/drawing/2014/main" val="3225625506"/>
                  </a:ext>
                </a:extLst>
              </a:tr>
              <a:tr h="5225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Опыт (А+)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Acinetobacter </a:t>
                      </a:r>
                      <a:r>
                        <a:rPr lang="en-US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calcoaceticus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Acinetobacter baumannii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Bacillus sp.,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сапрофиты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плесневые грибы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/>
                </a:tc>
                <a:extLst>
                  <a:ext uri="{0D108BD9-81ED-4DB2-BD59-A6C34878D82A}">
                    <a16:rowId xmlns:a16="http://schemas.microsoft.com/office/drawing/2014/main" val="1067675394"/>
                  </a:ext>
                </a:extLst>
              </a:tr>
              <a:tr h="789057">
                <a:tc gridSpan="3"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Примечание: * – бактерии группы кишечной палочки;  ** - вирулентность выделенных бактерий, определяемая на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ДНКзном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агаре по ширине зоны деполимеризации ДНК (0 – 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авирулентные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до 2 мм – слабовирулентные, 2-4 мм – вирулентные, более 4 мм – высоковирулентные).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525" marR="35525" marT="0" marB="0" anchor="ctr">
                    <a:solidFill>
                      <a:schemeClr val="accent6"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803216"/>
                  </a:ext>
                </a:extLst>
              </a:tr>
            </a:tbl>
          </a:graphicData>
        </a:graphic>
      </p:graphicFrame>
      <p:sp>
        <p:nvSpPr>
          <p:cNvPr id="5" name="1 CuadroTexto">
            <a:extLst>
              <a:ext uri="{FF2B5EF4-FFF2-40B4-BE49-F238E27FC236}">
                <a16:creationId xmlns:a16="http://schemas.microsoft.com/office/drawing/2014/main" id="{9B2D09B0-8339-4070-5AEA-B8BCD9A2D696}"/>
              </a:ext>
            </a:extLst>
          </p:cNvPr>
          <p:cNvSpPr txBox="1"/>
          <p:nvPr/>
        </p:nvSpPr>
        <p:spPr>
          <a:xfrm>
            <a:off x="40640" y="116632"/>
            <a:ext cx="5933440" cy="369332"/>
          </a:xfrm>
          <a:prstGeom prst="rect">
            <a:avLst/>
          </a:prstGeom>
          <a:solidFill>
            <a:srgbClr val="79615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НИР в ФГБНУ «ВНИРО» («ВНИИПРХ») –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2245140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E16051A-FE46-1907-FB9D-F7D3CB73D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078848"/>
              </p:ext>
            </p:extLst>
          </p:nvPr>
        </p:nvGraphicFramePr>
        <p:xfrm>
          <a:off x="1037102" y="442351"/>
          <a:ext cx="9807193" cy="5567694"/>
        </p:xfrm>
        <a:graphic>
          <a:graphicData uri="http://schemas.openxmlformats.org/drawingml/2006/table">
            <a:tbl>
              <a:tblPr/>
              <a:tblGrid>
                <a:gridCol w="2753248">
                  <a:extLst>
                    <a:ext uri="{9D8B030D-6E8A-4147-A177-3AD203B41FA5}">
                      <a16:colId xmlns:a16="http://schemas.microsoft.com/office/drawing/2014/main" val="3129804502"/>
                    </a:ext>
                  </a:extLst>
                </a:gridCol>
                <a:gridCol w="1137937">
                  <a:extLst>
                    <a:ext uri="{9D8B030D-6E8A-4147-A177-3AD203B41FA5}">
                      <a16:colId xmlns:a16="http://schemas.microsoft.com/office/drawing/2014/main" val="1080653751"/>
                    </a:ext>
                  </a:extLst>
                </a:gridCol>
                <a:gridCol w="1285323">
                  <a:extLst>
                    <a:ext uri="{9D8B030D-6E8A-4147-A177-3AD203B41FA5}">
                      <a16:colId xmlns:a16="http://schemas.microsoft.com/office/drawing/2014/main" val="1950709331"/>
                    </a:ext>
                  </a:extLst>
                </a:gridCol>
                <a:gridCol w="1091645">
                  <a:extLst>
                    <a:ext uri="{9D8B030D-6E8A-4147-A177-3AD203B41FA5}">
                      <a16:colId xmlns:a16="http://schemas.microsoft.com/office/drawing/2014/main" val="3552250732"/>
                    </a:ext>
                  </a:extLst>
                </a:gridCol>
                <a:gridCol w="1179680">
                  <a:extLst>
                    <a:ext uri="{9D8B030D-6E8A-4147-A177-3AD203B41FA5}">
                      <a16:colId xmlns:a16="http://schemas.microsoft.com/office/drawing/2014/main" val="709502492"/>
                    </a:ext>
                  </a:extLst>
                </a:gridCol>
                <a:gridCol w="1179680">
                  <a:extLst>
                    <a:ext uri="{9D8B030D-6E8A-4147-A177-3AD203B41FA5}">
                      <a16:colId xmlns:a16="http://schemas.microsoft.com/office/drawing/2014/main" val="58509151"/>
                    </a:ext>
                  </a:extLst>
                </a:gridCol>
                <a:gridCol w="1179680">
                  <a:extLst>
                    <a:ext uri="{9D8B030D-6E8A-4147-A177-3AD203B41FA5}">
                      <a16:colId xmlns:a16="http://schemas.microsoft.com/office/drawing/2014/main" val="1805102099"/>
                    </a:ext>
                  </a:extLst>
                </a:gridCol>
              </a:tblGrid>
              <a:tr h="58219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Результаты производственных испытаний кормовой добавки АКВАТАН на действующих производственных предприятиях.</a:t>
                      </a:r>
                    </a:p>
                  </a:txBody>
                  <a:tcPr marL="6643" marR="6643" marT="664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8315590"/>
                  </a:ext>
                </a:extLst>
              </a:tr>
              <a:tr h="4893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Рыбоводно-биологические показатели.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ООО "Новгородский рыбоводный завод"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ООО "Рыбная федерация"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ООО "ОНИКС"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694796"/>
                  </a:ext>
                </a:extLst>
              </a:tr>
              <a:tr h="52312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Технология предприятия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УЗВ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Садки на теплых водах АЭС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Садки в естественном водоеме (озере)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857138"/>
                  </a:ext>
                </a:extLst>
              </a:tr>
              <a:tr h="49781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 испытаний, возраст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Радужная форель, малек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Радужная форель, 1+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Радужная </a:t>
                      </a:r>
                      <a:r>
                        <a:rPr lang="ru-RU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форел</a:t>
                      </a:r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, 2+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4135910"/>
                  </a:ext>
                </a:extLst>
              </a:tr>
              <a:tr h="4134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Период опытного кормления, сутки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88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0728034"/>
                  </a:ext>
                </a:extLst>
              </a:tr>
              <a:tr h="4134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Марка </a:t>
                      </a:r>
                      <a:r>
                        <a:rPr lang="ru-RU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испоьзуемого</a:t>
                      </a:r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корма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Skretting Nutra HP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Alltech® Coppens Supreme-22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ЛимКорм</a:t>
                      </a:r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Форель 42/20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19445"/>
                  </a:ext>
                </a:extLst>
              </a:tr>
              <a:tr h="43875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Опытная группа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Акватан 2 г/кг.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Контроль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Акватан 2 г/кг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Контроль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Акватан 2 г/кг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Контроль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196041"/>
                  </a:ext>
                </a:extLst>
              </a:tr>
              <a:tr h="43875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Ср. масса рыб на начало опыта, г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0,295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0,287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214,6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235,7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1060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1050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836377"/>
                  </a:ext>
                </a:extLst>
              </a:tr>
              <a:tr h="43875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Ср. масса рыб на конец опыта, г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1,192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1,134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405,3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401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1980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1910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112915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Выживаемость, %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93,50%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88,71%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94,80%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92,20%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98,15%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97,89%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475593"/>
                  </a:ext>
                </a:extLst>
              </a:tr>
              <a:tr h="21937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Прирост ихтиомассы, %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278%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251%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79,00%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56,80%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83,91%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78,23%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940256"/>
                  </a:ext>
                </a:extLst>
              </a:tr>
              <a:tr h="438753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Среднесуточная скорость роста, %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6,87%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6,77%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1,89%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1,58%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0,72%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0,68%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475188"/>
                  </a:ext>
                </a:extLst>
              </a:tr>
              <a:tr h="413440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Кормовые затраты на ед. прироста, ед.</a:t>
                      </a:r>
                    </a:p>
                  </a:txBody>
                  <a:tcPr marL="6643" marR="108000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0,686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0,786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1,00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1,36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1,247</a:t>
                      </a:r>
                    </a:p>
                  </a:txBody>
                  <a:tcPr marL="6643" marR="6643" marT="664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1,362</a:t>
                      </a:r>
                    </a:p>
                  </a:txBody>
                  <a:tcPr marL="6643" marR="6643" marT="66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5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018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7028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C6A064FE-F8C5-AA32-3507-CD0436A1A8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361393"/>
              </p:ext>
            </p:extLst>
          </p:nvPr>
        </p:nvGraphicFramePr>
        <p:xfrm>
          <a:off x="924560" y="791641"/>
          <a:ext cx="9885680" cy="5274718"/>
        </p:xfrm>
        <a:graphic>
          <a:graphicData uri="http://schemas.openxmlformats.org/drawingml/2006/table">
            <a:tbl>
              <a:tblPr/>
              <a:tblGrid>
                <a:gridCol w="2844819">
                  <a:extLst>
                    <a:ext uri="{9D8B030D-6E8A-4147-A177-3AD203B41FA5}">
                      <a16:colId xmlns:a16="http://schemas.microsoft.com/office/drawing/2014/main" val="2052645232"/>
                    </a:ext>
                  </a:extLst>
                </a:gridCol>
                <a:gridCol w="1126538">
                  <a:extLst>
                    <a:ext uri="{9D8B030D-6E8A-4147-A177-3AD203B41FA5}">
                      <a16:colId xmlns:a16="http://schemas.microsoft.com/office/drawing/2014/main" val="4202577640"/>
                    </a:ext>
                  </a:extLst>
                </a:gridCol>
                <a:gridCol w="1284957">
                  <a:extLst>
                    <a:ext uri="{9D8B030D-6E8A-4147-A177-3AD203B41FA5}">
                      <a16:colId xmlns:a16="http://schemas.microsoft.com/office/drawing/2014/main" val="4224384482"/>
                    </a:ext>
                  </a:extLst>
                </a:gridCol>
                <a:gridCol w="1091334">
                  <a:extLst>
                    <a:ext uri="{9D8B030D-6E8A-4147-A177-3AD203B41FA5}">
                      <a16:colId xmlns:a16="http://schemas.microsoft.com/office/drawing/2014/main" val="1433019882"/>
                    </a:ext>
                  </a:extLst>
                </a:gridCol>
                <a:gridCol w="1179344">
                  <a:extLst>
                    <a:ext uri="{9D8B030D-6E8A-4147-A177-3AD203B41FA5}">
                      <a16:colId xmlns:a16="http://schemas.microsoft.com/office/drawing/2014/main" val="513974144"/>
                    </a:ext>
                  </a:extLst>
                </a:gridCol>
                <a:gridCol w="1179344">
                  <a:extLst>
                    <a:ext uri="{9D8B030D-6E8A-4147-A177-3AD203B41FA5}">
                      <a16:colId xmlns:a16="http://schemas.microsoft.com/office/drawing/2014/main" val="1303733587"/>
                    </a:ext>
                  </a:extLst>
                </a:gridCol>
                <a:gridCol w="1179344">
                  <a:extLst>
                    <a:ext uri="{9D8B030D-6E8A-4147-A177-3AD203B41FA5}">
                      <a16:colId xmlns:a16="http://schemas.microsoft.com/office/drawing/2014/main" val="4183666722"/>
                    </a:ext>
                  </a:extLst>
                </a:gridCol>
              </a:tblGrid>
              <a:tr h="657102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Результаты производственных испытаний кормовой добавки АКВАТАН на действующих производственных предприятиях.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24086"/>
                  </a:ext>
                </a:extLst>
              </a:tr>
              <a:tr h="5617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Рыбоводно-биологические показатели.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ИП КФХ Алексеев А.С. (Аква Ферма)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396361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Технология предприятия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УЗВ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973055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Объект испытаний, возраст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Карп золотой, 0+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Тиляпия, малек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Ленский осетр, 1+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9310784"/>
                  </a:ext>
                </a:extLst>
              </a:tr>
              <a:tr h="302704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Период опытного кормления, сутки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962764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Марка используемого корма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BioMar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INICIO Plus 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BioMar</a:t>
                      </a:r>
                      <a:r>
                        <a:rPr lang="en-US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INICIO Plus 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BioMar EFICO Sigma 841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684584"/>
                  </a:ext>
                </a:extLst>
              </a:tr>
              <a:tr h="55111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Опытная группа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Акватан 2 г/кг.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Контроль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Акватан 2 г/кг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Контроль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Акватан 2 г/кг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Контроль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717579"/>
                  </a:ext>
                </a:extLst>
              </a:tr>
              <a:tr h="351884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Ср. масса рыб на начало опыта, г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2,581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2,463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0,198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0,215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1,570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1,629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71786"/>
                  </a:ext>
                </a:extLst>
              </a:tr>
              <a:tr h="35956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Ср. масса рыб на конец опыта, г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16,8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12,85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6,24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4,56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1,935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1,952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745374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Выживаемость, %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99,8%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99,6%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33618"/>
                  </a:ext>
                </a:extLst>
              </a:tr>
              <a:tr h="275559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Прирост ихтиомассы, %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551%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422%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3044,5%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2016,7%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22,76%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19,83%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829034"/>
                  </a:ext>
                </a:extLst>
              </a:tr>
              <a:tr h="551117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Среднесуточная скорость роста, %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4,56%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4,01%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8,56%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7,54%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0,70%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0,60%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8987812"/>
                  </a:ext>
                </a:extLst>
              </a:tr>
              <a:tr h="561716"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Кормовые затраты на </a:t>
                      </a:r>
                      <a:r>
                        <a:rPr lang="ru-RU" sz="1400" b="0" i="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ед</a:t>
                      </a:r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прироста, ед.</a:t>
                      </a:r>
                    </a:p>
                  </a:txBody>
                  <a:tcPr marL="7620" marR="10800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1,047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1,429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0,63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0,88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0,944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1,044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  <a:alpha val="4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519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0848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9123D87-21D8-3D0B-0C79-BD4E2ED23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7" b="5585"/>
          <a:stretch/>
        </p:blipFill>
        <p:spPr bwMode="auto">
          <a:xfrm>
            <a:off x="0" y="9194"/>
            <a:ext cx="3700286" cy="242124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Group 11">
            <a:extLst>
              <a:ext uri="{FF2B5EF4-FFF2-40B4-BE49-F238E27FC236}">
                <a16:creationId xmlns:a16="http://schemas.microsoft.com/office/drawing/2014/main" id="{EBF31FFE-9BA2-DBAC-4FD9-7C0F3BCB123E}"/>
              </a:ext>
            </a:extLst>
          </p:cNvPr>
          <p:cNvGrpSpPr/>
          <p:nvPr/>
        </p:nvGrpSpPr>
        <p:grpSpPr>
          <a:xfrm>
            <a:off x="290944" y="4726187"/>
            <a:ext cx="7921684" cy="1177797"/>
            <a:chOff x="-1" y="483860"/>
            <a:chExt cx="9144001" cy="1177797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96986AF1-58BD-993E-D703-1EEC20879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81" t="57293" r="61812" b="23400"/>
            <a:stretch/>
          </p:blipFill>
          <p:spPr>
            <a:xfrm>
              <a:off x="-1" y="483861"/>
              <a:ext cx="3568633" cy="1177796"/>
            </a:xfrm>
            <a:prstGeom prst="rect">
              <a:avLst/>
            </a:prstGeom>
          </p:spPr>
        </p:pic>
        <p:pic>
          <p:nvPicPr>
            <p:cNvPr id="6" name="Picture 14">
              <a:extLst>
                <a:ext uri="{FF2B5EF4-FFF2-40B4-BE49-F238E27FC236}">
                  <a16:creationId xmlns:a16="http://schemas.microsoft.com/office/drawing/2014/main" id="{8BF0C6B7-2D3E-02ED-BE72-D7D33A248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075" t="37400" r="60973" b="40853"/>
            <a:stretch/>
          </p:blipFill>
          <p:spPr>
            <a:xfrm>
              <a:off x="5636542" y="483860"/>
              <a:ext cx="1815777" cy="1172021"/>
            </a:xfrm>
            <a:prstGeom prst="rect">
              <a:avLst/>
            </a:prstGeom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EB1E0C24-52AF-AC7A-46AF-586B90E1A1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36" t="40377" r="81048" b="40200"/>
            <a:stretch/>
          </p:blipFill>
          <p:spPr>
            <a:xfrm>
              <a:off x="7452319" y="485963"/>
              <a:ext cx="1691681" cy="1169917"/>
            </a:xfrm>
            <a:prstGeom prst="rect">
              <a:avLst/>
            </a:prstGeom>
          </p:spPr>
        </p:pic>
      </p:grpSp>
      <p:sp>
        <p:nvSpPr>
          <p:cNvPr id="8" name="8 CuadroTexto">
            <a:extLst>
              <a:ext uri="{FF2B5EF4-FFF2-40B4-BE49-F238E27FC236}">
                <a16:creationId xmlns:a16="http://schemas.microsoft.com/office/drawing/2014/main" id="{56BCA310-9790-1319-00FA-8D3ED88F8ABC}"/>
              </a:ext>
            </a:extLst>
          </p:cNvPr>
          <p:cNvSpPr txBox="1"/>
          <p:nvPr/>
        </p:nvSpPr>
        <p:spPr>
          <a:xfrm>
            <a:off x="6647854" y="963471"/>
            <a:ext cx="5343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5EA4"/>
                </a:solidFill>
                <a:latin typeface="Calibri" panose="020F0502020204030204" pitchFamily="34" charset="0"/>
                <a:ea typeface="Verdana" pitchFamily="34" charset="0"/>
                <a:cs typeface="Calibri" panose="020F0502020204030204" pitchFamily="34" charset="0"/>
              </a:rPr>
              <a:t>Естественный путь к здоровью и высокой продуктивности!</a:t>
            </a:r>
            <a:endParaRPr lang="en-GB" sz="2400" b="1" i="1" dirty="0">
              <a:solidFill>
                <a:srgbClr val="005EA4"/>
              </a:solidFill>
              <a:latin typeface="Calibri" panose="020F0502020204030204" pitchFamily="34" charset="0"/>
              <a:ea typeface="Verdana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0E9ED5D-0B6F-B6CF-2EFA-9C4825BD20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3594" cy="63214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8AC04B7-4668-9F80-C799-D6F3CDC32D05}"/>
              </a:ext>
            </a:extLst>
          </p:cNvPr>
          <p:cNvSpPr/>
          <p:nvPr/>
        </p:nvSpPr>
        <p:spPr>
          <a:xfrm>
            <a:off x="2412494" y="3140891"/>
            <a:ext cx="8058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kern="0" dirty="0">
                <a:solidFill>
                  <a:srgbClr val="683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en-US" sz="4000" b="1" kern="0" dirty="0">
              <a:solidFill>
                <a:srgbClr val="753B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178573-0B06-EF8E-873E-2274CD5F07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47" y="4726187"/>
            <a:ext cx="1791484" cy="11777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2E8D13-4ABB-8860-CF38-9A6A102182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32" y="4726187"/>
            <a:ext cx="530009" cy="117779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D117290-13D4-92B5-01F2-755AA16CC1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16" y="4717894"/>
            <a:ext cx="1567599" cy="11756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F2EAA93-4A99-256E-75AE-0ABFF24DCE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779" y="4722509"/>
            <a:ext cx="1562694" cy="117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76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B171A0DC-E609-DE37-F76C-912822830624}"/>
              </a:ext>
            </a:extLst>
          </p:cNvPr>
          <p:cNvSpPr/>
          <p:nvPr/>
        </p:nvSpPr>
        <p:spPr>
          <a:xfrm>
            <a:off x="2009669" y="844055"/>
            <a:ext cx="8595006" cy="116627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cap="rnd">
            <a:solidFill>
              <a:srgbClr val="247E0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ru-RU" sz="1600" b="1" dirty="0">
                <a:solidFill>
                  <a:schemeClr val="bg1"/>
                </a:solidFill>
                <a:cs typeface="Calibri" panose="020F0502020204030204" pitchFamily="34" charset="0"/>
              </a:rPr>
              <a:t>Танины это водорастворимые </a:t>
            </a:r>
            <a:r>
              <a:rPr lang="ru-RU" b="1" dirty="0">
                <a:solidFill>
                  <a:schemeClr val="bg1"/>
                </a:solidFill>
                <a:cs typeface="Calibri" panose="020F0502020204030204" pitchFamily="34" charset="0"/>
              </a:rPr>
              <a:t>ПОЛИФЕНОЛЫ, </a:t>
            </a:r>
            <a:r>
              <a:rPr lang="ru-RU" sz="1600" b="1" dirty="0">
                <a:solidFill>
                  <a:schemeClr val="bg1"/>
                </a:solidFill>
                <a:cs typeface="Calibri" panose="020F0502020204030204" pitchFamily="34" charset="0"/>
              </a:rPr>
              <a:t>обычно</a:t>
            </a:r>
            <a:r>
              <a:rPr lang="ru-RU" b="1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cs typeface="Calibri" panose="020F0502020204030204" pitchFamily="34" charset="0"/>
              </a:rPr>
              <a:t>встречающиеся в высших растениях – травах и деревьях.</a:t>
            </a:r>
          </a:p>
          <a:p>
            <a:pPr algn="ctr">
              <a:buClr>
                <a:srgbClr val="C00000"/>
              </a:buClr>
            </a:pPr>
            <a:endParaRPr lang="en-US" sz="105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buClr>
                <a:srgbClr val="C00000"/>
              </a:buClr>
            </a:pPr>
            <a:r>
              <a:rPr lang="ru-RU" b="1" dirty="0">
                <a:solidFill>
                  <a:schemeClr val="bg1"/>
                </a:solidFill>
                <a:cs typeface="Calibri" panose="020F0502020204030204" pitchFamily="34" charset="0"/>
              </a:rPr>
              <a:t>Они могут быть разных типов и иметь разные свойства.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14">
            <a:extLst>
              <a:ext uri="{FF2B5EF4-FFF2-40B4-BE49-F238E27FC236}">
                <a16:creationId xmlns:a16="http://schemas.microsoft.com/office/drawing/2014/main" id="{5FA84BC3-7D04-C690-A060-5BC6C5FE409E}"/>
              </a:ext>
            </a:extLst>
          </p:cNvPr>
          <p:cNvGrpSpPr/>
          <p:nvPr/>
        </p:nvGrpSpPr>
        <p:grpSpPr>
          <a:xfrm>
            <a:off x="1436914" y="2367896"/>
            <a:ext cx="9756950" cy="2927585"/>
            <a:chOff x="1004629" y="1546041"/>
            <a:chExt cx="7095763" cy="1511493"/>
          </a:xfrm>
        </p:grpSpPr>
        <p:pic>
          <p:nvPicPr>
            <p:cNvPr id="24" name="Picture 11">
              <a:extLst>
                <a:ext uri="{FF2B5EF4-FFF2-40B4-BE49-F238E27FC236}">
                  <a16:creationId xmlns:a16="http://schemas.microsoft.com/office/drawing/2014/main" id="{62A17DB6-6307-C493-8B83-2669B0AB5D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987" t="43000" r="2401" b="30401"/>
            <a:stretch/>
          </p:blipFill>
          <p:spPr>
            <a:xfrm>
              <a:off x="1004629" y="1546041"/>
              <a:ext cx="2127211" cy="1472735"/>
            </a:xfrm>
            <a:prstGeom prst="rect">
              <a:avLst/>
            </a:prstGeom>
          </p:spPr>
        </p:pic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EFD458A6-A5EE-747D-5786-362F5C7ED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6243" t="31801" r="6685" b="44400"/>
            <a:stretch/>
          </p:blipFill>
          <p:spPr>
            <a:xfrm>
              <a:off x="3562113" y="1568764"/>
              <a:ext cx="1878026" cy="1472735"/>
            </a:xfrm>
            <a:prstGeom prst="rect">
              <a:avLst/>
            </a:prstGeom>
          </p:spPr>
        </p:pic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16C4A535-90A3-AC83-71B2-DE90B2A98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8901" t="45164" r="4325" b="23400"/>
            <a:stretch/>
          </p:blipFill>
          <p:spPr>
            <a:xfrm>
              <a:off x="5870413" y="1584798"/>
              <a:ext cx="2229979" cy="1472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0194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1 CuadroTexto">
            <a:extLst>
              <a:ext uri="{FF2B5EF4-FFF2-40B4-BE49-F238E27FC236}">
                <a16:creationId xmlns:a16="http://schemas.microsoft.com/office/drawing/2014/main" id="{690B5FE8-7776-6E09-8758-DAF9B054F1AB}"/>
              </a:ext>
            </a:extLst>
          </p:cNvPr>
          <p:cNvSpPr txBox="1"/>
          <p:nvPr/>
        </p:nvSpPr>
        <p:spPr>
          <a:xfrm>
            <a:off x="0" y="-4900"/>
            <a:ext cx="12192000" cy="923330"/>
          </a:xfrm>
          <a:prstGeom prst="rect">
            <a:avLst/>
          </a:prstGeom>
          <a:solidFill>
            <a:srgbClr val="796159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prstClr val="white"/>
                </a:solidFill>
                <a:cs typeface="Calibri" panose="020F0502020204030204" pitchFamily="34" charset="0"/>
              </a:rPr>
              <a:t>ТИПЫ ТАНИНОВ</a:t>
            </a:r>
          </a:p>
          <a:p>
            <a:pPr algn="r"/>
            <a:endParaRPr lang="ru-RU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algn="r"/>
            <a:endParaRPr lang="en-GB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34" name="Rectangle: Rounded Corners 4">
            <a:extLst>
              <a:ext uri="{FF2B5EF4-FFF2-40B4-BE49-F238E27FC236}">
                <a16:creationId xmlns:a16="http://schemas.microsoft.com/office/drawing/2014/main" id="{7CCF28C0-D51F-089D-C330-728CAA1EFCF8}"/>
              </a:ext>
            </a:extLst>
          </p:cNvPr>
          <p:cNvSpPr/>
          <p:nvPr/>
        </p:nvSpPr>
        <p:spPr>
          <a:xfrm>
            <a:off x="1821807" y="3205441"/>
            <a:ext cx="1329362" cy="442674"/>
          </a:xfrm>
          <a:prstGeom prst="roundRect">
            <a:avLst/>
          </a:prstGeom>
          <a:solidFill>
            <a:srgbClr val="9BBB59">
              <a:lumMod val="50000"/>
            </a:srgbClr>
          </a:solidFill>
          <a:ln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Calibri" panose="020F0502020204030204" pitchFamily="34" charset="0"/>
              </a:rPr>
              <a:t>ТАНИНЫ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35" name="Left Brace 1">
            <a:extLst>
              <a:ext uri="{FF2B5EF4-FFF2-40B4-BE49-F238E27FC236}">
                <a16:creationId xmlns:a16="http://schemas.microsoft.com/office/drawing/2014/main" id="{26B0CE71-22D0-6537-9BBD-A92E67B57589}"/>
              </a:ext>
            </a:extLst>
          </p:cNvPr>
          <p:cNvSpPr/>
          <p:nvPr/>
        </p:nvSpPr>
        <p:spPr>
          <a:xfrm>
            <a:off x="3265874" y="1012993"/>
            <a:ext cx="218721" cy="5071413"/>
          </a:xfrm>
          <a:prstGeom prst="leftBrac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6" name="Group 8">
            <a:extLst>
              <a:ext uri="{FF2B5EF4-FFF2-40B4-BE49-F238E27FC236}">
                <a16:creationId xmlns:a16="http://schemas.microsoft.com/office/drawing/2014/main" id="{0F2DED5D-65FB-E6C2-B2FF-F13B03740CFD}"/>
              </a:ext>
            </a:extLst>
          </p:cNvPr>
          <p:cNvGrpSpPr/>
          <p:nvPr/>
        </p:nvGrpSpPr>
        <p:grpSpPr>
          <a:xfrm>
            <a:off x="3656464" y="1021481"/>
            <a:ext cx="7011537" cy="2353167"/>
            <a:chOff x="2261389" y="798367"/>
            <a:chExt cx="7011537" cy="2393582"/>
          </a:xfrm>
        </p:grpSpPr>
        <p:sp>
          <p:nvSpPr>
            <p:cNvPr id="37" name="Rectangle: Rounded Corners 23">
              <a:extLst>
                <a:ext uri="{FF2B5EF4-FFF2-40B4-BE49-F238E27FC236}">
                  <a16:creationId xmlns:a16="http://schemas.microsoft.com/office/drawing/2014/main" id="{A389C49B-D7B2-BE47-2DB5-9244A347454C}"/>
                </a:ext>
              </a:extLst>
            </p:cNvPr>
            <p:cNvSpPr/>
            <p:nvPr/>
          </p:nvSpPr>
          <p:spPr>
            <a:xfrm>
              <a:off x="2261389" y="798367"/>
              <a:ext cx="6597058" cy="2393582"/>
            </a:xfrm>
            <a:prstGeom prst="roundRect">
              <a:avLst/>
            </a:prstGeom>
            <a:solidFill>
              <a:srgbClr val="FFFFFF">
                <a:lumMod val="95000"/>
                <a:alpha val="66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Flowchart: Alternate Process 2">
              <a:extLst>
                <a:ext uri="{FF2B5EF4-FFF2-40B4-BE49-F238E27FC236}">
                  <a16:creationId xmlns:a16="http://schemas.microsoft.com/office/drawing/2014/main" id="{4590C23D-36A1-C6C1-0851-9CAFD90CAA53}"/>
                </a:ext>
              </a:extLst>
            </p:cNvPr>
            <p:cNvSpPr/>
            <p:nvPr/>
          </p:nvSpPr>
          <p:spPr>
            <a:xfrm>
              <a:off x="2491982" y="1177763"/>
              <a:ext cx="2201349" cy="576064"/>
            </a:xfrm>
            <a:prstGeom prst="flowChartAlternateProcess">
              <a:avLst/>
            </a:prstGeom>
            <a:solidFill>
              <a:srgbClr val="9BBB59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ГИДРОЛИЗУЕМЫЕ ТАНИНЫ</a:t>
              </a:r>
              <a:endParaRPr kumimoji="0" lang="x-none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65B465-3154-B8C2-7AB5-685EB4E2D6F2}"/>
                </a:ext>
              </a:extLst>
            </p:cNvPr>
            <p:cNvSpPr txBox="1"/>
            <p:nvPr/>
          </p:nvSpPr>
          <p:spPr>
            <a:xfrm>
              <a:off x="3831725" y="2265913"/>
              <a:ext cx="1898955" cy="6574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ru-RU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Эллаготанины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ru-RU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Галлотанины</a:t>
              </a:r>
              <a:endPara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endParaRPr>
            </a:p>
          </p:txBody>
        </p:sp>
        <p:grpSp>
          <p:nvGrpSpPr>
            <p:cNvPr id="40" name="Group 18">
              <a:extLst>
                <a:ext uri="{FF2B5EF4-FFF2-40B4-BE49-F238E27FC236}">
                  <a16:creationId xmlns:a16="http://schemas.microsoft.com/office/drawing/2014/main" id="{A07EAB0D-DE07-F6A3-A7D6-55610B7D71E8}"/>
                </a:ext>
              </a:extLst>
            </p:cNvPr>
            <p:cNvGrpSpPr/>
            <p:nvPr/>
          </p:nvGrpSpPr>
          <p:grpSpPr>
            <a:xfrm>
              <a:off x="5601227" y="1421415"/>
              <a:ext cx="2093128" cy="1540463"/>
              <a:chOff x="4674800" y="631583"/>
              <a:chExt cx="1921260" cy="1328032"/>
            </a:xfrm>
          </p:grpSpPr>
          <p:pic>
            <p:nvPicPr>
              <p:cNvPr id="45" name="Picture 7">
                <a:extLst>
                  <a:ext uri="{FF2B5EF4-FFF2-40B4-BE49-F238E27FC236}">
                    <a16:creationId xmlns:a16="http://schemas.microsoft.com/office/drawing/2014/main" id="{C4D06FCC-81C7-C2A2-B4FA-D95790EB52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6243" t="31801" r="6685" b="44400"/>
              <a:stretch/>
            </p:blipFill>
            <p:spPr>
              <a:xfrm>
                <a:off x="4793624" y="631583"/>
                <a:ext cx="1143543" cy="1046563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1EC481-D9D1-3F7E-4ECC-B59F55C6D1C2}"/>
                  </a:ext>
                </a:extLst>
              </p:cNvPr>
              <p:cNvSpPr txBox="1"/>
              <p:nvPr/>
            </p:nvSpPr>
            <p:spPr>
              <a:xfrm>
                <a:off x="4674800" y="1689724"/>
                <a:ext cx="1921260" cy="2698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Сладкий каштан</a:t>
                </a:r>
                <a:endParaRPr kumimoji="0" lang="x-non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1" name="Group 20">
              <a:extLst>
                <a:ext uri="{FF2B5EF4-FFF2-40B4-BE49-F238E27FC236}">
                  <a16:creationId xmlns:a16="http://schemas.microsoft.com/office/drawing/2014/main" id="{C482CB7D-EE87-89AB-5B84-EED2933C30CC}"/>
                </a:ext>
              </a:extLst>
            </p:cNvPr>
            <p:cNvGrpSpPr/>
            <p:nvPr/>
          </p:nvGrpSpPr>
          <p:grpSpPr>
            <a:xfrm>
              <a:off x="7061642" y="1621839"/>
              <a:ext cx="2211284" cy="1350374"/>
              <a:chOff x="6155345" y="708299"/>
              <a:chExt cx="2211284" cy="1350374"/>
            </a:xfrm>
          </p:grpSpPr>
          <p:pic>
            <p:nvPicPr>
              <p:cNvPr id="43" name="Picture 2" descr="gallnut Manufacturer &amp; Exporters from, India | ID - 4170914">
                <a:extLst>
                  <a:ext uri="{FF2B5EF4-FFF2-40B4-BE49-F238E27FC236}">
                    <a16:creationId xmlns:a16="http://schemas.microsoft.com/office/drawing/2014/main" id="{F078A93B-EB66-713B-65BF-23275B103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55345" y="708299"/>
                <a:ext cx="1542805" cy="10285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C2C44D6-3633-B2A3-AEB3-756DF7263341}"/>
                  </a:ext>
                </a:extLst>
              </p:cNvPr>
              <p:cNvSpPr txBox="1"/>
              <p:nvPr/>
            </p:nvSpPr>
            <p:spPr>
              <a:xfrm>
                <a:off x="6445369" y="1745610"/>
                <a:ext cx="1921260" cy="3130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Галлы</a:t>
                </a:r>
                <a:endParaRPr kumimoji="0" lang="x-non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Arrow: Bent 19">
              <a:extLst>
                <a:ext uri="{FF2B5EF4-FFF2-40B4-BE49-F238E27FC236}">
                  <a16:creationId xmlns:a16="http://schemas.microsoft.com/office/drawing/2014/main" id="{AE1EA65E-41F5-C91B-FEC1-CA4B00072E3B}"/>
                </a:ext>
              </a:extLst>
            </p:cNvPr>
            <p:cNvSpPr/>
            <p:nvPr/>
          </p:nvSpPr>
          <p:spPr>
            <a:xfrm flipV="1">
              <a:off x="3305680" y="1870084"/>
              <a:ext cx="504056" cy="691306"/>
            </a:xfrm>
            <a:prstGeom prst="bentArrow">
              <a:avLst/>
            </a:prstGeom>
            <a:solidFill>
              <a:srgbClr val="000000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7" name="Group 11">
            <a:extLst>
              <a:ext uri="{FF2B5EF4-FFF2-40B4-BE49-F238E27FC236}">
                <a16:creationId xmlns:a16="http://schemas.microsoft.com/office/drawing/2014/main" id="{EB12DC22-C8E6-235E-AA6F-9CAAC68B9E9B}"/>
              </a:ext>
            </a:extLst>
          </p:cNvPr>
          <p:cNvGrpSpPr/>
          <p:nvPr/>
        </p:nvGrpSpPr>
        <p:grpSpPr>
          <a:xfrm>
            <a:off x="3647981" y="3447834"/>
            <a:ext cx="6929713" cy="2810155"/>
            <a:chOff x="2123980" y="3377185"/>
            <a:chExt cx="6929713" cy="2810155"/>
          </a:xfrm>
        </p:grpSpPr>
        <p:sp>
          <p:nvSpPr>
            <p:cNvPr id="48" name="Rectangle: Rounded Corners 30">
              <a:extLst>
                <a:ext uri="{FF2B5EF4-FFF2-40B4-BE49-F238E27FC236}">
                  <a16:creationId xmlns:a16="http://schemas.microsoft.com/office/drawing/2014/main" id="{377F1AAE-982F-8D01-0804-27777A7E82AC}"/>
                </a:ext>
              </a:extLst>
            </p:cNvPr>
            <p:cNvSpPr/>
            <p:nvPr/>
          </p:nvSpPr>
          <p:spPr>
            <a:xfrm>
              <a:off x="2123980" y="3377185"/>
              <a:ext cx="6605541" cy="2810155"/>
            </a:xfrm>
            <a:prstGeom prst="roundRect">
              <a:avLst/>
            </a:prstGeom>
            <a:solidFill>
              <a:srgbClr val="FFFFFF">
                <a:lumMod val="95000"/>
                <a:alpha val="66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9" name="Flowchart: Alternate Process 6">
              <a:extLst>
                <a:ext uri="{FF2B5EF4-FFF2-40B4-BE49-F238E27FC236}">
                  <a16:creationId xmlns:a16="http://schemas.microsoft.com/office/drawing/2014/main" id="{860E5D5A-B671-8634-8C1C-B81AFDE37FCE}"/>
                </a:ext>
              </a:extLst>
            </p:cNvPr>
            <p:cNvSpPr/>
            <p:nvPr/>
          </p:nvSpPr>
          <p:spPr>
            <a:xfrm>
              <a:off x="2403102" y="3671165"/>
              <a:ext cx="2528937" cy="648072"/>
            </a:xfrm>
            <a:prstGeom prst="flowChartAlternateProcess">
              <a:avLst/>
            </a:prstGeom>
            <a:solidFill>
              <a:srgbClr val="B26D12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КОНДЕНСИРОВАННЫЕ ТАНИНЫ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36B30D5-5D50-541D-3BCF-94ABB74DC5ED}"/>
                </a:ext>
              </a:extLst>
            </p:cNvPr>
            <p:cNvSpPr txBox="1"/>
            <p:nvPr/>
          </p:nvSpPr>
          <p:spPr>
            <a:xfrm>
              <a:off x="2291768" y="4367968"/>
              <a:ext cx="22726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(= </a:t>
              </a:r>
              <a:r>
                <a:rPr kumimoji="0" lang="ru-RU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Проантоцианидины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endParaRPr kumimoji="0" 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1" name="Group 21">
              <a:extLst>
                <a:ext uri="{FF2B5EF4-FFF2-40B4-BE49-F238E27FC236}">
                  <a16:creationId xmlns:a16="http://schemas.microsoft.com/office/drawing/2014/main" id="{56E2EB3E-9BBE-1865-299A-2FB2C3369793}"/>
                </a:ext>
              </a:extLst>
            </p:cNvPr>
            <p:cNvGrpSpPr/>
            <p:nvPr/>
          </p:nvGrpSpPr>
          <p:grpSpPr>
            <a:xfrm>
              <a:off x="3831726" y="4782263"/>
              <a:ext cx="1921260" cy="1357784"/>
              <a:chOff x="5611676" y="4172702"/>
              <a:chExt cx="1921260" cy="1357784"/>
            </a:xfrm>
          </p:grpSpPr>
          <p:pic>
            <p:nvPicPr>
              <p:cNvPr id="56" name="Picture 12">
                <a:extLst>
                  <a:ext uri="{FF2B5EF4-FFF2-40B4-BE49-F238E27FC236}">
                    <a16:creationId xmlns:a16="http://schemas.microsoft.com/office/drawing/2014/main" id="{4FA0F312-045D-B069-38C5-510978D1AE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358" b="21716"/>
              <a:stretch/>
            </p:blipFill>
            <p:spPr>
              <a:xfrm>
                <a:off x="5757945" y="4172702"/>
                <a:ext cx="1172260" cy="1034869"/>
              </a:xfrm>
              <a:prstGeom prst="rect">
                <a:avLst/>
              </a:prstGeom>
            </p:spPr>
          </p:pic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DDF659E-BD01-A887-587A-B4D6FB6B7173}"/>
                  </a:ext>
                </a:extLst>
              </p:cNvPr>
              <p:cNvSpPr txBox="1"/>
              <p:nvPr/>
            </p:nvSpPr>
            <p:spPr>
              <a:xfrm>
                <a:off x="5611676" y="5222709"/>
                <a:ext cx="19212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Мимоза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акация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kumimoji="0" lang="x-none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8C68244-A333-A42F-5E22-0750A62A4C8C}"/>
                </a:ext>
              </a:extLst>
            </p:cNvPr>
            <p:cNvSpPr txBox="1"/>
            <p:nvPr/>
          </p:nvSpPr>
          <p:spPr>
            <a:xfrm>
              <a:off x="5469321" y="5836748"/>
              <a:ext cx="19212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Кебрачо</a:t>
              </a:r>
              <a:endParaRPr kumimoji="0" 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3" name="Picture 4" descr="Quebracho Stock Photos, Pictures &amp; Royalty-Free Images - iStock">
              <a:extLst>
                <a:ext uri="{FF2B5EF4-FFF2-40B4-BE49-F238E27FC236}">
                  <a16:creationId xmlns:a16="http://schemas.microsoft.com/office/drawing/2014/main" id="{5A4C675C-5170-6A9D-3024-FDA3B59BBA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3883" y="4739500"/>
              <a:ext cx="1552303" cy="1073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ᐈ Cranberries stock photography, Royalty Free cranberries photos ...">
              <a:extLst>
                <a:ext uri="{FF2B5EF4-FFF2-40B4-BE49-F238E27FC236}">
                  <a16:creationId xmlns:a16="http://schemas.microsoft.com/office/drawing/2014/main" id="{45BFC909-3517-4620-6B13-5973CFD413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60"/>
            <a:stretch/>
          </p:blipFill>
          <p:spPr bwMode="auto">
            <a:xfrm>
              <a:off x="6927627" y="4790642"/>
              <a:ext cx="1254773" cy="1008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3C43234-9A7A-8DA9-0BD3-381DB9DFAB11}"/>
                </a:ext>
              </a:extLst>
            </p:cNvPr>
            <p:cNvSpPr txBox="1"/>
            <p:nvPr/>
          </p:nvSpPr>
          <p:spPr>
            <a:xfrm>
              <a:off x="7132433" y="5812653"/>
              <a:ext cx="19212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Клюква</a:t>
              </a:r>
              <a:endParaRPr kumimoji="0" lang="x-non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8" name="Arrow: Bent 13">
            <a:extLst>
              <a:ext uri="{FF2B5EF4-FFF2-40B4-BE49-F238E27FC236}">
                <a16:creationId xmlns:a16="http://schemas.microsoft.com/office/drawing/2014/main" id="{AE0BF2AF-755F-C9AE-72D4-26D9446A9A5B}"/>
              </a:ext>
            </a:extLst>
          </p:cNvPr>
          <p:cNvSpPr/>
          <p:nvPr/>
        </p:nvSpPr>
        <p:spPr>
          <a:xfrm flipV="1">
            <a:off x="4697904" y="4828260"/>
            <a:ext cx="473289" cy="719831"/>
          </a:xfrm>
          <a:prstGeom prst="bentArrow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37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2BBC0E91-C404-96AA-9E8E-59EFEBA80CF0}"/>
              </a:ext>
            </a:extLst>
          </p:cNvPr>
          <p:cNvSpPr/>
          <p:nvPr/>
        </p:nvSpPr>
        <p:spPr>
          <a:xfrm rot="19180157">
            <a:off x="7478340" y="2998447"/>
            <a:ext cx="484632" cy="1528567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3B7A99E9-18FB-25C4-A5F8-C4A4964F4297}"/>
              </a:ext>
            </a:extLst>
          </p:cNvPr>
          <p:cNvSpPr/>
          <p:nvPr/>
        </p:nvSpPr>
        <p:spPr>
          <a:xfrm rot="16200000">
            <a:off x="7623297" y="2390608"/>
            <a:ext cx="484632" cy="1113235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51E2E09A-E0C8-426A-D810-96FCB0DDD224}"/>
              </a:ext>
            </a:extLst>
          </p:cNvPr>
          <p:cNvSpPr/>
          <p:nvPr/>
        </p:nvSpPr>
        <p:spPr>
          <a:xfrm>
            <a:off x="5838250" y="3326841"/>
            <a:ext cx="484632" cy="1439051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78CA04EE-DB65-29FE-C030-D176FB3785C0}"/>
              </a:ext>
            </a:extLst>
          </p:cNvPr>
          <p:cNvSpPr/>
          <p:nvPr/>
        </p:nvSpPr>
        <p:spPr>
          <a:xfrm rot="3075087">
            <a:off x="4033139" y="2928300"/>
            <a:ext cx="484632" cy="1528567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5C81F33-8FFC-F346-A168-68222CC50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9081" y="139805"/>
            <a:ext cx="1724296" cy="965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адпись 96">
            <a:extLst>
              <a:ext uri="{FF2B5EF4-FFF2-40B4-BE49-F238E27FC236}">
                <a16:creationId xmlns:a16="http://schemas.microsoft.com/office/drawing/2014/main" id="{283C8EA4-9CD9-D7CC-3263-AA4391F31723}"/>
              </a:ext>
            </a:extLst>
          </p:cNvPr>
          <p:cNvSpPr txBox="1"/>
          <p:nvPr/>
        </p:nvSpPr>
        <p:spPr>
          <a:xfrm>
            <a:off x="1641792" y="1329055"/>
            <a:ext cx="415290" cy="3200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4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 Т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адпись 97">
            <a:extLst>
              <a:ext uri="{FF2B5EF4-FFF2-40B4-BE49-F238E27FC236}">
                <a16:creationId xmlns:a16="http://schemas.microsoft.com/office/drawing/2014/main" id="{49BACF66-28B2-4061-D77C-90EC9B61431D}"/>
              </a:ext>
            </a:extLst>
          </p:cNvPr>
          <p:cNvSpPr txBox="1"/>
          <p:nvPr/>
        </p:nvSpPr>
        <p:spPr>
          <a:xfrm>
            <a:off x="3205797" y="1197610"/>
            <a:ext cx="415290" cy="3200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4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 Т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Надпись 98">
            <a:extLst>
              <a:ext uri="{FF2B5EF4-FFF2-40B4-BE49-F238E27FC236}">
                <a16:creationId xmlns:a16="http://schemas.microsoft.com/office/drawing/2014/main" id="{F20E9A16-0CBA-FB55-D8FF-E19EBD2C4B17}"/>
              </a:ext>
            </a:extLst>
          </p:cNvPr>
          <p:cNvSpPr txBox="1"/>
          <p:nvPr/>
        </p:nvSpPr>
        <p:spPr>
          <a:xfrm>
            <a:off x="2242502" y="1845310"/>
            <a:ext cx="878205" cy="32004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100" b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патоген</a:t>
            </a:r>
            <a:endParaRPr lang="ru-RU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59469D-A1B5-4A55-61CB-7A2993A7D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459" y="852138"/>
            <a:ext cx="1082992" cy="811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017226F1-C029-C4CB-EE6D-654B5A298087}"/>
              </a:ext>
            </a:extLst>
          </p:cNvPr>
          <p:cNvSpPr/>
          <p:nvPr/>
        </p:nvSpPr>
        <p:spPr>
          <a:xfrm>
            <a:off x="8264788" y="1163367"/>
            <a:ext cx="2832715" cy="71637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3000"/>
            </a:schemeClr>
          </a:solidFill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Иммуномодулирующие</a:t>
            </a:r>
          </a:p>
          <a:p>
            <a:pPr algn="ctr"/>
            <a:endParaRPr lang="ru-RU" sz="1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49380808-9774-B927-AAA6-600559E37B10}"/>
              </a:ext>
            </a:extLst>
          </p:cNvPr>
          <p:cNvSpPr/>
          <p:nvPr/>
        </p:nvSpPr>
        <p:spPr>
          <a:xfrm rot="14524187">
            <a:off x="7484851" y="1394246"/>
            <a:ext cx="484632" cy="1015851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2C8BF3D-D0FA-FB2D-D9D3-9C787A3A61A6}"/>
              </a:ext>
            </a:extLst>
          </p:cNvPr>
          <p:cNvSpPr/>
          <p:nvPr/>
        </p:nvSpPr>
        <p:spPr>
          <a:xfrm>
            <a:off x="606585" y="2344386"/>
            <a:ext cx="3016784" cy="62814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3000"/>
            </a:schemeClr>
          </a:solidFill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аутофлоры кишечника</a:t>
            </a:r>
          </a:p>
          <a:p>
            <a:pPr algn="ctr"/>
            <a:endParaRPr lang="ru-RU" sz="18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ABFA8449-0A5C-F957-B771-F6DA8FB0E564}"/>
              </a:ext>
            </a:extLst>
          </p:cNvPr>
          <p:cNvSpPr/>
          <p:nvPr/>
        </p:nvSpPr>
        <p:spPr>
          <a:xfrm>
            <a:off x="1359192" y="645778"/>
            <a:ext cx="2708957" cy="470057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3000"/>
            </a:schemeClr>
          </a:solidFill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Антибактериальные </a:t>
            </a:r>
          </a:p>
          <a:p>
            <a:pPr algn="ctr"/>
            <a:endParaRPr lang="ru-RU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6358A365-D85E-2546-CBE3-7ABAFAEFE6FA}"/>
              </a:ext>
            </a:extLst>
          </p:cNvPr>
          <p:cNvSpPr/>
          <p:nvPr/>
        </p:nvSpPr>
        <p:spPr>
          <a:xfrm rot="5400000">
            <a:off x="3977522" y="2055206"/>
            <a:ext cx="484632" cy="1222642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E3C8778B-4A8E-ED44-1784-22496355CA7C}"/>
              </a:ext>
            </a:extLst>
          </p:cNvPr>
          <p:cNvSpPr/>
          <p:nvPr/>
        </p:nvSpPr>
        <p:spPr>
          <a:xfrm rot="7750098">
            <a:off x="4266555" y="967932"/>
            <a:ext cx="484632" cy="1391087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9C28889E-761E-F372-952E-19BB0642B73F}"/>
              </a:ext>
            </a:extLst>
          </p:cNvPr>
          <p:cNvSpPr/>
          <p:nvPr/>
        </p:nvSpPr>
        <p:spPr>
          <a:xfrm>
            <a:off x="4699193" y="1795815"/>
            <a:ext cx="2649080" cy="151634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97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свойства в рационе рыб эллаготанинов сладкого каштана </a:t>
            </a:r>
          </a:p>
          <a:p>
            <a:pPr algn="ctr"/>
            <a:endParaRPr lang="ru-RU" dirty="0"/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4E10DF22-46E6-76D8-078E-A5E29485E61A}"/>
              </a:ext>
            </a:extLst>
          </p:cNvPr>
          <p:cNvSpPr/>
          <p:nvPr/>
        </p:nvSpPr>
        <p:spPr>
          <a:xfrm>
            <a:off x="696337" y="4058448"/>
            <a:ext cx="2832715" cy="71637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3000"/>
            </a:schemeClr>
          </a:solidFill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Цитопротекторное</a:t>
            </a: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действие </a:t>
            </a:r>
            <a:endParaRPr lang="ru-RU" sz="1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064439B-1E1C-A226-BB42-ECB1CB2DDDA3}"/>
              </a:ext>
            </a:extLst>
          </p:cNvPr>
          <p:cNvSpPr/>
          <p:nvPr/>
        </p:nvSpPr>
        <p:spPr>
          <a:xfrm>
            <a:off x="4805986" y="4810505"/>
            <a:ext cx="2832715" cy="71637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3000"/>
            </a:schemeClr>
          </a:solidFill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Антиоксидантные свойства – захват свободных радикалов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140C7E5C-52F5-6232-3A59-CC7735B2CBBA}"/>
              </a:ext>
            </a:extLst>
          </p:cNvPr>
          <p:cNvSpPr/>
          <p:nvPr/>
        </p:nvSpPr>
        <p:spPr>
          <a:xfrm>
            <a:off x="8426379" y="2642479"/>
            <a:ext cx="2832715" cy="71637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3000"/>
            </a:schemeClr>
          </a:solidFill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Антипаразитарные свойства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D62F2698-4426-4F1F-6086-3A9A8C43C7BC}"/>
              </a:ext>
            </a:extLst>
          </p:cNvPr>
          <p:cNvSpPr/>
          <p:nvPr/>
        </p:nvSpPr>
        <p:spPr>
          <a:xfrm>
            <a:off x="8264788" y="4237384"/>
            <a:ext cx="2832715" cy="716374"/>
          </a:xfrm>
          <a:prstGeom prst="roundRect">
            <a:avLst/>
          </a:prstGeom>
          <a:solidFill>
            <a:schemeClr val="accent6">
              <a:lumMod val="40000"/>
              <a:lumOff val="60000"/>
              <a:alpha val="63000"/>
            </a:schemeClr>
          </a:solidFill>
          <a:ln w="2222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Нейтрализация свободного аммиака</a:t>
            </a:r>
          </a:p>
        </p:txBody>
      </p:sp>
    </p:spTree>
    <p:extLst>
      <p:ext uri="{BB962C8B-B14F-4D97-AF65-F5344CB8AC3E}">
        <p14:creationId xmlns:p14="http://schemas.microsoft.com/office/powerpoint/2010/main" val="3907860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7">
            <a:extLst>
              <a:ext uri="{FF2B5EF4-FFF2-40B4-BE49-F238E27FC236}">
                <a16:creationId xmlns:a16="http://schemas.microsoft.com/office/drawing/2014/main" id="{D850B331-F774-1ACF-67DF-664D765C76F4}"/>
              </a:ext>
            </a:extLst>
          </p:cNvPr>
          <p:cNvGrpSpPr/>
          <p:nvPr/>
        </p:nvGrpSpPr>
        <p:grpSpPr>
          <a:xfrm>
            <a:off x="674589" y="3429000"/>
            <a:ext cx="11077055" cy="2479524"/>
            <a:chOff x="336709" y="5001358"/>
            <a:chExt cx="8363985" cy="1520197"/>
          </a:xfrm>
        </p:grpSpPr>
        <p:grpSp>
          <p:nvGrpSpPr>
            <p:cNvPr id="3" name="Group 55">
              <a:extLst>
                <a:ext uri="{FF2B5EF4-FFF2-40B4-BE49-F238E27FC236}">
                  <a16:creationId xmlns:a16="http://schemas.microsoft.com/office/drawing/2014/main" id="{762C9F64-11F0-AD8D-12D7-0E6482C1A78B}"/>
                </a:ext>
              </a:extLst>
            </p:cNvPr>
            <p:cNvGrpSpPr/>
            <p:nvPr/>
          </p:nvGrpSpPr>
          <p:grpSpPr>
            <a:xfrm>
              <a:off x="336709" y="5001358"/>
              <a:ext cx="8152468" cy="1520197"/>
              <a:chOff x="353245" y="4995588"/>
              <a:chExt cx="8152468" cy="1520197"/>
            </a:xfrm>
          </p:grpSpPr>
          <p:grpSp>
            <p:nvGrpSpPr>
              <p:cNvPr id="8" name="Group 46">
                <a:extLst>
                  <a:ext uri="{FF2B5EF4-FFF2-40B4-BE49-F238E27FC236}">
                    <a16:creationId xmlns:a16="http://schemas.microsoft.com/office/drawing/2014/main" id="{EB1D5979-55A9-39E5-C53E-CE704BADE8BF}"/>
                  </a:ext>
                </a:extLst>
              </p:cNvPr>
              <p:cNvGrpSpPr/>
              <p:nvPr/>
            </p:nvGrpSpPr>
            <p:grpSpPr>
              <a:xfrm>
                <a:off x="353245" y="4995588"/>
                <a:ext cx="6153635" cy="1520197"/>
                <a:chOff x="227479" y="2977341"/>
                <a:chExt cx="6153635" cy="1520197"/>
              </a:xfrm>
            </p:grpSpPr>
            <p:sp>
              <p:nvSpPr>
                <p:cNvPr id="10" name="Rectangle: Rounded Corners 25">
                  <a:extLst>
                    <a:ext uri="{FF2B5EF4-FFF2-40B4-BE49-F238E27FC236}">
                      <a16:creationId xmlns:a16="http://schemas.microsoft.com/office/drawing/2014/main" id="{B946819B-FBCC-B43A-B322-A326C447BCB1}"/>
                    </a:ext>
                  </a:extLst>
                </p:cNvPr>
                <p:cNvSpPr/>
                <p:nvPr/>
              </p:nvSpPr>
              <p:spPr>
                <a:xfrm>
                  <a:off x="4826745" y="3445761"/>
                  <a:ext cx="1554369" cy="332974"/>
                </a:xfrm>
                <a:prstGeom prst="roundRect">
                  <a:avLst/>
                </a:prstGeom>
                <a:noFill/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ЭЛЛАГОТАНИНЫ</a:t>
                  </a:r>
                  <a:endParaRPr kumimoji="0" lang="x-none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" name="Group 9">
                  <a:extLst>
                    <a:ext uri="{FF2B5EF4-FFF2-40B4-BE49-F238E27FC236}">
                      <a16:creationId xmlns:a16="http://schemas.microsoft.com/office/drawing/2014/main" id="{A4D88A07-358C-ACDF-4409-213D5D44692B}"/>
                    </a:ext>
                  </a:extLst>
                </p:cNvPr>
                <p:cNvGrpSpPr/>
                <p:nvPr/>
              </p:nvGrpSpPr>
              <p:grpSpPr>
                <a:xfrm>
                  <a:off x="227479" y="2977341"/>
                  <a:ext cx="4044236" cy="1520197"/>
                  <a:chOff x="-436699" y="2406465"/>
                  <a:chExt cx="4044236" cy="1520197"/>
                </a:xfrm>
              </p:grpSpPr>
              <p:grpSp>
                <p:nvGrpSpPr>
                  <p:cNvPr id="12" name="Group 2">
                    <a:extLst>
                      <a:ext uri="{FF2B5EF4-FFF2-40B4-BE49-F238E27FC236}">
                        <a16:creationId xmlns:a16="http://schemas.microsoft.com/office/drawing/2014/main" id="{ED13DB0A-C945-F148-7BF6-A361539ED379}"/>
                      </a:ext>
                    </a:extLst>
                  </p:cNvPr>
                  <p:cNvGrpSpPr/>
                  <p:nvPr/>
                </p:nvGrpSpPr>
                <p:grpSpPr>
                  <a:xfrm>
                    <a:off x="-436699" y="2406465"/>
                    <a:ext cx="4044236" cy="1520197"/>
                    <a:chOff x="-435027" y="2396826"/>
                    <a:chExt cx="4044236" cy="1520197"/>
                  </a:xfrm>
                </p:grpSpPr>
                <p:grpSp>
                  <p:nvGrpSpPr>
                    <p:cNvPr id="14" name="Group 17">
                      <a:extLst>
                        <a:ext uri="{FF2B5EF4-FFF2-40B4-BE49-F238E27FC236}">
                          <a16:creationId xmlns:a16="http://schemas.microsoft.com/office/drawing/2014/main" id="{663EA70C-AF87-E98E-057A-CBD5738597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35027" y="2396826"/>
                      <a:ext cx="1764985" cy="1520197"/>
                      <a:chOff x="-655932" y="736722"/>
                      <a:chExt cx="1861346" cy="1556444"/>
                    </a:xfrm>
                  </p:grpSpPr>
                  <p:pic>
                    <p:nvPicPr>
                      <p:cNvPr id="19" name="Picture 28">
                        <a:extLst>
                          <a:ext uri="{FF2B5EF4-FFF2-40B4-BE49-F238E27FC236}">
                            <a16:creationId xmlns:a16="http://schemas.microsoft.com/office/drawing/2014/main" id="{B312BB69-B2C6-1A50-0212-B71EF8D768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/>
                      <a:srcRect l="76243" t="31801" r="6685" b="44400"/>
                      <a:stretch/>
                    </p:blipFill>
                    <p:spPr>
                      <a:xfrm>
                        <a:off x="-533846" y="736722"/>
                        <a:ext cx="1687625" cy="1152702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4184B08A-B9F1-C0E6-3C66-772038E97BA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655932" y="1889424"/>
                        <a:ext cx="1861346" cy="40374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ru-RU" sz="1400" b="1" dirty="0">
                            <a:solidFill>
                              <a:srgbClr val="AE6402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a:t>ДЕРЕВО СЛАДКОГО КАШТАНА </a:t>
                        </a:r>
                        <a:r>
                          <a:rPr kumimoji="0" lang="en-US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AE6402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a:t>(</a:t>
                        </a:r>
                        <a:r>
                          <a:rPr kumimoji="0" lang="en-US" sz="1400" b="1" i="1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AE6402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a:t>Castanea</a:t>
                        </a:r>
                        <a:r>
                          <a:rPr kumimoji="0" lang="en-US" sz="1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AE6402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a:t> Sativa</a:t>
                        </a:r>
                        <a:r>
                          <a:rPr kumimoji="0" lang="ru-RU" sz="1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AE6402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a:t> </a:t>
                        </a:r>
                        <a:r>
                          <a:rPr kumimoji="0" lang="en-US" sz="14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AE6402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a:t>Mill.</a:t>
                        </a:r>
                        <a:r>
                          <a:rPr kumimoji="0" lang="en-US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AE6402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a:t>)</a:t>
                        </a:r>
                        <a:r>
                          <a:rPr kumimoji="0" lang="ru-RU" sz="1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AE6402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rPr>
                          <a:t> </a:t>
                        </a:r>
                        <a:endPara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E6402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15" name="Picture 23">
                      <a:extLst>
                        <a:ext uri="{FF2B5EF4-FFF2-40B4-BE49-F238E27FC236}">
                          <a16:creationId xmlns:a16="http://schemas.microsoft.com/office/drawing/2014/main" id="{500F4094-E172-B867-E858-87C47034C0D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53937" t="47088" r="29526" b="33918"/>
                    <a:stretch/>
                  </p:blipFill>
                  <p:spPr>
                    <a:xfrm>
                      <a:off x="1878011" y="2409284"/>
                      <a:ext cx="1731198" cy="1125858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3" name="Arrow: Down 19">
                    <a:extLst>
                      <a:ext uri="{FF2B5EF4-FFF2-40B4-BE49-F238E27FC236}">
                        <a16:creationId xmlns:a16="http://schemas.microsoft.com/office/drawing/2014/main" id="{A1AD077D-45C6-E5C3-4D0B-CA270F77863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354003" y="2889397"/>
                    <a:ext cx="456323" cy="357960"/>
                  </a:xfrm>
                  <a:prstGeom prst="downArrow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x-none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w Cen MT"/>
                      <a:ea typeface="+mn-ea"/>
                      <a:cs typeface="+mn-cs"/>
                    </a:endParaRPr>
                  </a:p>
                </p:txBody>
              </p:sp>
            </p:grpSp>
          </p:grpSp>
          <p:pic>
            <p:nvPicPr>
              <p:cNvPr id="6" name="Picture 53">
                <a:extLst>
                  <a:ext uri="{FF2B5EF4-FFF2-40B4-BE49-F238E27FC236}">
                    <a16:creationId xmlns:a16="http://schemas.microsoft.com/office/drawing/2014/main" id="{1A7F0BF7-5AB5-CD2D-FA47-BBB6799A97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l="31888" t="30998" r="36773" b="30438"/>
              <a:stretch/>
            </p:blipFill>
            <p:spPr>
              <a:xfrm>
                <a:off x="7144596" y="5420898"/>
                <a:ext cx="1361117" cy="942122"/>
              </a:xfrm>
              <a:prstGeom prst="rect">
                <a:avLst/>
              </a:prstGeom>
            </p:spPr>
          </p:pic>
          <p:sp>
            <p:nvSpPr>
              <p:cNvPr id="7" name="Arrow: Down 54">
                <a:extLst>
                  <a:ext uri="{FF2B5EF4-FFF2-40B4-BE49-F238E27FC236}">
                    <a16:creationId xmlns:a16="http://schemas.microsoft.com/office/drawing/2014/main" id="{1C2BC68D-6649-D3AE-000A-E67F33435FD1}"/>
                  </a:ext>
                </a:extLst>
              </p:cNvPr>
              <p:cNvSpPr/>
              <p:nvPr/>
            </p:nvSpPr>
            <p:spPr>
              <a:xfrm rot="16200000">
                <a:off x="6640286" y="5367972"/>
                <a:ext cx="402860" cy="537724"/>
              </a:xfrm>
              <a:prstGeom prst="down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AE586A-5EFA-31ED-19A1-32116AB50DA9}"/>
                </a:ext>
              </a:extLst>
            </p:cNvPr>
            <p:cNvSpPr txBox="1"/>
            <p:nvPr/>
          </p:nvSpPr>
          <p:spPr>
            <a:xfrm>
              <a:off x="7040341" y="5206683"/>
              <a:ext cx="1660353" cy="279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005EA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КОРМОВЫЕ ДОБАВКИ ДЛЯ АКВАКУЛЬТУРЫ</a:t>
              </a:r>
              <a:endParaRPr lang="x-none" sz="1400" b="1" dirty="0">
                <a:solidFill>
                  <a:srgbClr val="005EA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DB5A59-9F20-2183-3AD9-40CC9AE5FEEC}"/>
              </a:ext>
            </a:extLst>
          </p:cNvPr>
          <p:cNvSpPr txBox="1"/>
          <p:nvPr/>
        </p:nvSpPr>
        <p:spPr>
          <a:xfrm>
            <a:off x="3693011" y="5265335"/>
            <a:ext cx="227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AE640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 экстрагирования и очистки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AE640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Arrow: Down 19">
            <a:extLst>
              <a:ext uri="{FF2B5EF4-FFF2-40B4-BE49-F238E27FC236}">
                <a16:creationId xmlns:a16="http://schemas.microsoft.com/office/drawing/2014/main" id="{1E5E9A1F-CAF9-962E-5A16-B7D6FC054E47}"/>
              </a:ext>
            </a:extLst>
          </p:cNvPr>
          <p:cNvSpPr/>
          <p:nvPr/>
        </p:nvSpPr>
        <p:spPr>
          <a:xfrm rot="16200000">
            <a:off x="6011524" y="4269209"/>
            <a:ext cx="854770" cy="485549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29" name="Group 42">
            <a:extLst>
              <a:ext uri="{FF2B5EF4-FFF2-40B4-BE49-F238E27FC236}">
                <a16:creationId xmlns:a16="http://schemas.microsoft.com/office/drawing/2014/main" id="{3E75BC06-4D44-6434-9A15-977BDEF5D420}"/>
              </a:ext>
            </a:extLst>
          </p:cNvPr>
          <p:cNvGrpSpPr/>
          <p:nvPr/>
        </p:nvGrpSpPr>
        <p:grpSpPr>
          <a:xfrm>
            <a:off x="2901155" y="1006421"/>
            <a:ext cx="6730068" cy="1849755"/>
            <a:chOff x="612041" y="1376244"/>
            <a:chExt cx="7219206" cy="1722012"/>
          </a:xfrm>
        </p:grpSpPr>
        <p:pic>
          <p:nvPicPr>
            <p:cNvPr id="30" name="Picture 35">
              <a:extLst>
                <a:ext uri="{FF2B5EF4-FFF2-40B4-BE49-F238E27FC236}">
                  <a16:creationId xmlns:a16="http://schemas.microsoft.com/office/drawing/2014/main" id="{F3BADE28-B71B-F441-DC01-6CC65C740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36" t="33012" r="40539" b="44848"/>
            <a:stretch/>
          </p:blipFill>
          <p:spPr>
            <a:xfrm>
              <a:off x="612041" y="1376244"/>
              <a:ext cx="2141831" cy="14979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36">
              <a:extLst>
                <a:ext uri="{FF2B5EF4-FFF2-40B4-BE49-F238E27FC236}">
                  <a16:creationId xmlns:a16="http://schemas.microsoft.com/office/drawing/2014/main" id="{709B0F9E-B896-0CAD-9B1F-1D6A5D187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148" y="1408992"/>
              <a:ext cx="3057099" cy="1450248"/>
            </a:xfrm>
            <a:prstGeom prst="rect">
              <a:avLst/>
            </a:prstGeom>
          </p:spPr>
        </p:pic>
        <p:sp>
          <p:nvSpPr>
            <p:cNvPr id="32" name="Oval 37">
              <a:extLst>
                <a:ext uri="{FF2B5EF4-FFF2-40B4-BE49-F238E27FC236}">
                  <a16:creationId xmlns:a16="http://schemas.microsoft.com/office/drawing/2014/main" id="{72140C5B-B157-46BA-8D56-0541CD50A1E3}"/>
                </a:ext>
              </a:extLst>
            </p:cNvPr>
            <p:cNvSpPr/>
            <p:nvPr/>
          </p:nvSpPr>
          <p:spPr>
            <a:xfrm>
              <a:off x="1522307" y="2220934"/>
              <a:ext cx="172895" cy="17942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cxnSp>
          <p:nvCxnSpPr>
            <p:cNvPr id="33" name="Straight Arrow Connector 38">
              <a:extLst>
                <a:ext uri="{FF2B5EF4-FFF2-40B4-BE49-F238E27FC236}">
                  <a16:creationId xmlns:a16="http://schemas.microsoft.com/office/drawing/2014/main" id="{32080CE7-18B5-C995-F9D1-862CCC6A5521}"/>
                </a:ext>
              </a:extLst>
            </p:cNvPr>
            <p:cNvCxnSpPr>
              <a:cxnSpLocks/>
            </p:cNvCxnSpPr>
            <p:nvPr/>
          </p:nvCxnSpPr>
          <p:spPr>
            <a:xfrm>
              <a:off x="3564702" y="2111853"/>
              <a:ext cx="677473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2D131CD-5FF7-6764-86A9-6508CD71BD11}"/>
                </a:ext>
              </a:extLst>
            </p:cNvPr>
            <p:cNvSpPr txBox="1"/>
            <p:nvPr/>
          </p:nvSpPr>
          <p:spPr>
            <a:xfrm>
              <a:off x="4774148" y="2840386"/>
              <a:ext cx="3049173" cy="257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200" b="1" noProof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Завод Танин, Севница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ru-RU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(Словения)</a:t>
              </a:r>
              <a:endParaRPr kumimoji="0" lang="x-non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8490987-0483-7515-8790-06F8CE2CC56B}"/>
              </a:ext>
            </a:extLst>
          </p:cNvPr>
          <p:cNvSpPr txBox="1"/>
          <p:nvPr/>
        </p:nvSpPr>
        <p:spPr>
          <a:xfrm>
            <a:off x="1933603" y="499501"/>
            <a:ext cx="8587983" cy="37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Откуда берутся эллаготанины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x-none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068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 CuadroTexto">
            <a:extLst>
              <a:ext uri="{FF2B5EF4-FFF2-40B4-BE49-F238E27FC236}">
                <a16:creationId xmlns:a16="http://schemas.microsoft.com/office/drawing/2014/main" id="{5922C68D-04AD-E82C-9579-9E40DA8E8023}"/>
              </a:ext>
            </a:extLst>
          </p:cNvPr>
          <p:cNvSpPr txBox="1"/>
          <p:nvPr/>
        </p:nvSpPr>
        <p:spPr>
          <a:xfrm>
            <a:off x="0" y="3940"/>
            <a:ext cx="12192000" cy="800219"/>
          </a:xfrm>
          <a:prstGeom prst="rect">
            <a:avLst/>
          </a:prstGeom>
          <a:solidFill>
            <a:srgbClr val="796159"/>
          </a:solidFill>
        </p:spPr>
        <p:txBody>
          <a:bodyPr wrap="square" rtlCol="0">
            <a:spAutoFit/>
          </a:bodyPr>
          <a:lstStyle/>
          <a:p>
            <a:pPr algn="r">
              <a:defRPr/>
            </a:pPr>
            <a:endParaRPr lang="ru-RU" sz="1400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algn="r">
              <a:defRPr/>
            </a:pPr>
            <a:r>
              <a:rPr lang="ru-RU" b="1" dirty="0">
                <a:solidFill>
                  <a:prstClr val="white"/>
                </a:solidFill>
                <a:cs typeface="Calibri" panose="020F0502020204030204" pitchFamily="34" charset="0"/>
              </a:rPr>
              <a:t>ЧТО ТАКОЕ АКВАТАН</a:t>
            </a:r>
            <a:r>
              <a:rPr lang="en-GB" b="1" dirty="0">
                <a:solidFill>
                  <a:prstClr val="white"/>
                </a:solidFill>
                <a:cs typeface="Calibri" panose="020F0502020204030204" pitchFamily="34" charset="0"/>
              </a:rPr>
              <a:t>?</a:t>
            </a:r>
            <a:endParaRPr lang="ru-RU" b="1" dirty="0">
              <a:solidFill>
                <a:prstClr val="white"/>
              </a:solidFill>
              <a:cs typeface="Calibri" panose="020F0502020204030204" pitchFamily="34" charset="0"/>
            </a:endParaRPr>
          </a:p>
          <a:p>
            <a:pPr algn="r">
              <a:defRPr/>
            </a:pPr>
            <a:endParaRPr lang="en-GB" sz="1400" b="1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F65561-DC35-A411-C380-6D14C1368E87}"/>
              </a:ext>
            </a:extLst>
          </p:cNvPr>
          <p:cNvSpPr txBox="1"/>
          <p:nvPr/>
        </p:nvSpPr>
        <p:spPr>
          <a:xfrm>
            <a:off x="1991633" y="801128"/>
            <a:ext cx="85689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  <a:defRPr/>
            </a:pPr>
            <a:r>
              <a:rPr lang="ru-RU" sz="2000" b="1" dirty="0">
                <a:solidFill>
                  <a:srgbClr val="005EA4"/>
                </a:solidFill>
                <a:cs typeface="Calibri" panose="020F0502020204030204" pitchFamily="34" charset="0"/>
              </a:rPr>
              <a:t>Комплекс ЭЛЛАГОТАНИНОВ И ПРОТЕИНА в виде коричневого порошка вводят в корм рыбам и креветкам</a:t>
            </a:r>
            <a:endParaRPr lang="x-none" sz="2000" dirty="0">
              <a:solidFill>
                <a:srgbClr val="005EA4"/>
              </a:solidFill>
              <a:cs typeface="Calibri" panose="020F0502020204030204" pitchFamily="34" charset="0"/>
            </a:endParaRPr>
          </a:p>
        </p:txBody>
      </p:sp>
      <p:sp>
        <p:nvSpPr>
          <p:cNvPr id="15" name="Rectangle: Rounded Corners 38">
            <a:extLst>
              <a:ext uri="{FF2B5EF4-FFF2-40B4-BE49-F238E27FC236}">
                <a16:creationId xmlns:a16="http://schemas.microsoft.com/office/drawing/2014/main" id="{617C8056-3691-8330-FBC3-8938CCE54AD3}"/>
              </a:ext>
            </a:extLst>
          </p:cNvPr>
          <p:cNvSpPr/>
          <p:nvPr/>
        </p:nvSpPr>
        <p:spPr>
          <a:xfrm>
            <a:off x="5482582" y="4154889"/>
            <a:ext cx="6343657" cy="2275382"/>
          </a:xfrm>
          <a:prstGeom prst="roundRect">
            <a:avLst/>
          </a:prstGeom>
          <a:noFill/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360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</a:tabLst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ЭТ-П комплекс: помогает избежать потери продукта и активных компонентов + обеспечивает пролонгацию.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Легко вносится в комбикорм или наносится сверху.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 marR="0" lvl="0" indent="-2746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эффективность кормления и меньше загрязнения.</a:t>
            </a:r>
          </a:p>
          <a:p>
            <a:pPr marL="36000" marR="0" lvl="0" indent="-2746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 marR="0" lvl="0" indent="-2746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Безопасен для конечного потребителя.</a:t>
            </a:r>
          </a:p>
          <a:p>
            <a:pPr marL="358775" marR="0" lvl="0" indent="-27463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8163" marR="0" lvl="0" indent="-269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8288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EEECE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Diagram 23">
            <a:extLst>
              <a:ext uri="{FF2B5EF4-FFF2-40B4-BE49-F238E27FC236}">
                <a16:creationId xmlns:a16="http://schemas.microsoft.com/office/drawing/2014/main" id="{818A990A-0317-42BC-9889-D9677F80FD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9955261"/>
              </p:ext>
            </p:extLst>
          </p:nvPr>
        </p:nvGraphicFramePr>
        <p:xfrm>
          <a:off x="5569370" y="1747029"/>
          <a:ext cx="2487509" cy="2275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3712BE4-4C89-08E2-6BB2-29D5076CB295}"/>
              </a:ext>
            </a:extLst>
          </p:cNvPr>
          <p:cNvSpPr txBox="1"/>
          <p:nvPr/>
        </p:nvSpPr>
        <p:spPr>
          <a:xfrm>
            <a:off x="6096000" y="3809949"/>
            <a:ext cx="1919004" cy="369332"/>
          </a:xfrm>
          <a:prstGeom prst="rect">
            <a:avLst/>
          </a:prstGeom>
          <a:solidFill>
            <a:srgbClr val="FFFF00">
              <a:alpha val="22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cs typeface="Calibri" panose="020F0502020204030204" pitchFamily="34" charset="0"/>
              </a:rPr>
              <a:t>2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cs typeface="Calibri" panose="020F0502020204030204" pitchFamily="34" charset="0"/>
              </a:rPr>
              <a:t> – 3 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cs typeface="Calibri" panose="020F0502020204030204" pitchFamily="34" charset="0"/>
              </a:rPr>
              <a:t>кг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  <a:cs typeface="Calibri" panose="020F0502020204030204" pitchFamily="34" charset="0"/>
              </a:rPr>
              <a:t>/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cs typeface="Calibri" panose="020F0502020204030204" pitchFamily="34" charset="0"/>
              </a:rPr>
              <a:t>т корма</a:t>
            </a:r>
            <a:endParaRPr lang="en-US" b="1" dirty="0">
              <a:solidFill>
                <a:schemeClr val="accent4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D90425D6-74CA-4834-9D03-02E39D3F8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013276"/>
              </p:ext>
            </p:extLst>
          </p:nvPr>
        </p:nvGraphicFramePr>
        <p:xfrm>
          <a:off x="2904824" y="1689235"/>
          <a:ext cx="2487509" cy="2337644"/>
        </p:xfrm>
        <a:graphic>
          <a:graphicData uri="http://schemas.openxmlformats.org/drawingml/2006/table">
            <a:tbl>
              <a:tblPr firstRow="1" bandRow="1"/>
              <a:tblGrid>
                <a:gridCol w="2487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СОСТАВ:</a:t>
                      </a:r>
                      <a:endParaRPr lang="x-none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45681" marB="4568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6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Экстракт</a:t>
                      </a:r>
                      <a:r>
                        <a:rPr lang="ru-RU" sz="1600" b="1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сладкого каштана – 36 %</a:t>
                      </a:r>
                      <a:endParaRPr lang="en-US" sz="16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45681" marB="4568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Яичный</a:t>
                      </a:r>
                      <a:r>
                        <a:rPr lang="ru-RU" sz="16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протеин-36%</a:t>
                      </a:r>
                      <a:endParaRPr lang="x-none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45681" marB="4568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60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Волкна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дуба – 8%</a:t>
                      </a:r>
                      <a:endParaRPr lang="x-none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45681" marB="4568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1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/>
                        </a:defRPr>
                      </a:lvl9pPr>
                    </a:lstStyle>
                    <a:p>
                      <a:r>
                        <a:rPr lang="ru-RU" sz="16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Пальмовый жир – 20%</a:t>
                      </a:r>
                      <a:endParaRPr lang="x-none" sz="16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1" marR="91421" marT="45681" marB="4568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9" name="Group 36">
            <a:extLst>
              <a:ext uri="{FF2B5EF4-FFF2-40B4-BE49-F238E27FC236}">
                <a16:creationId xmlns:a16="http://schemas.microsoft.com/office/drawing/2014/main" id="{D4EEAE72-F79E-5492-3734-A78713AB4DEF}"/>
              </a:ext>
            </a:extLst>
          </p:cNvPr>
          <p:cNvGrpSpPr/>
          <p:nvPr/>
        </p:nvGrpSpPr>
        <p:grpSpPr>
          <a:xfrm>
            <a:off x="33520" y="4113850"/>
            <a:ext cx="5172169" cy="1994485"/>
            <a:chOff x="16588" y="4413487"/>
            <a:chExt cx="3231449" cy="1289243"/>
          </a:xfrm>
        </p:grpSpPr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E88E13CA-B1BF-A867-00C0-DAA459E35E46}"/>
                </a:ext>
              </a:extLst>
            </p:cNvPr>
            <p:cNvGrpSpPr/>
            <p:nvPr/>
          </p:nvGrpSpPr>
          <p:grpSpPr>
            <a:xfrm>
              <a:off x="869462" y="4413488"/>
              <a:ext cx="2378575" cy="1289242"/>
              <a:chOff x="5735436" y="4734965"/>
              <a:chExt cx="2278520" cy="1366807"/>
            </a:xfrm>
          </p:grpSpPr>
          <p:sp>
            <p:nvSpPr>
              <p:cNvPr id="22" name="Rectangle: Rounded Corners 40">
                <a:extLst>
                  <a:ext uri="{FF2B5EF4-FFF2-40B4-BE49-F238E27FC236}">
                    <a16:creationId xmlns:a16="http://schemas.microsoft.com/office/drawing/2014/main" id="{DB9A98AB-4DF7-C5DF-7D32-33F1A92E44EE}"/>
                  </a:ext>
                </a:extLst>
              </p:cNvPr>
              <p:cNvSpPr/>
              <p:nvPr/>
            </p:nvSpPr>
            <p:spPr>
              <a:xfrm>
                <a:off x="5735436" y="4734965"/>
                <a:ext cx="2166813" cy="1366807"/>
              </a:xfrm>
              <a:prstGeom prst="roundRect">
                <a:avLst/>
              </a:prstGeom>
              <a:noFill/>
              <a:ln w="9525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x-non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F2E0CE-20D0-BDC1-9CD1-2972238B298C}"/>
                  </a:ext>
                </a:extLst>
              </p:cNvPr>
              <p:cNvSpPr txBox="1"/>
              <p:nvPr/>
            </p:nvSpPr>
            <p:spPr>
              <a:xfrm>
                <a:off x="5789450" y="4803313"/>
                <a:ext cx="2224506" cy="1298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9388" marR="0" lvl="0" indent="-179388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Отсутствие устойчивости у патогенов к </a:t>
                </a:r>
                <a:r>
                  <a:rPr kumimoji="0" lang="ru-RU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эллаготанинам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9388" marR="0" lvl="0" indent="-179388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Отсутствие </a:t>
                </a:r>
                <a:r>
                  <a:rPr kumimoji="0" lang="ru-RU" sz="1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биоаккумуляции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9388" marR="0" lvl="0" indent="-179388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Отсутствие загрязнения окружающей среды</a:t>
                </a:r>
                <a:endParaRPr kumimoji="0" lang="x-none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" name="Picture 39">
              <a:extLst>
                <a:ext uri="{FF2B5EF4-FFF2-40B4-BE49-F238E27FC236}">
                  <a16:creationId xmlns:a16="http://schemas.microsoft.com/office/drawing/2014/main" id="{938A2AB5-71DA-D408-4C23-1ACE9E47D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81" t="10872" r="18618" b="14851"/>
            <a:stretch/>
          </p:blipFill>
          <p:spPr>
            <a:xfrm>
              <a:off x="16588" y="4413487"/>
              <a:ext cx="912671" cy="1082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3562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EFEEF-5F57-EBC2-1B1F-F8AD46B086BB}"/>
              </a:ext>
            </a:extLst>
          </p:cNvPr>
          <p:cNvSpPr txBox="1"/>
          <p:nvPr/>
        </p:nvSpPr>
        <p:spPr>
          <a:xfrm>
            <a:off x="412806" y="1335207"/>
            <a:ext cx="64383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ЦЕЛЬ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Times New Roman" panose="02020603050405020304" pitchFamily="18" charset="0"/>
              </a:rPr>
              <a:t>: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оценить влияние кормовой добавки АКВАТАН на противовоспалительные, антибактериальные и иммуностимулирующие свойства в различных дозировках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838916-4AC9-743E-A723-572A5FF77109}"/>
              </a:ext>
            </a:extLst>
          </p:cNvPr>
          <p:cNvSpPr txBox="1"/>
          <p:nvPr/>
        </p:nvSpPr>
        <p:spPr>
          <a:xfrm>
            <a:off x="171118" y="3240678"/>
            <a:ext cx="18135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kumimoji="0" lang="ru-RU" sz="1100" b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одовик</a:t>
            </a:r>
            <a:r>
              <a:rPr kumimoji="0" lang="ru-RU" sz="11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радужной форели: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Parasalmo</a:t>
            </a:r>
            <a:r>
              <a:rPr kumimoji="0" lang="en-US" sz="11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mykiss </a:t>
            </a:r>
            <a:r>
              <a:rPr kumimoji="0" lang="en-US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irideus</a:t>
            </a:r>
            <a:endParaRPr kumimoji="0" lang="x-none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D4C989-C001-49DE-86E7-EB52C11AB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8" y="2505673"/>
            <a:ext cx="1540312" cy="594916"/>
          </a:xfrm>
          <a:prstGeom prst="rect">
            <a:avLst/>
          </a:prstGeom>
        </p:spPr>
      </p:pic>
      <p:sp>
        <p:nvSpPr>
          <p:cNvPr id="6" name="1 CuadroTexto">
            <a:extLst>
              <a:ext uri="{FF2B5EF4-FFF2-40B4-BE49-F238E27FC236}">
                <a16:creationId xmlns:a16="http://schemas.microsoft.com/office/drawing/2014/main" id="{F14EB6D3-0277-16CB-BAD8-E08C71E8E3A2}"/>
              </a:ext>
            </a:extLst>
          </p:cNvPr>
          <p:cNvSpPr txBox="1"/>
          <p:nvPr/>
        </p:nvSpPr>
        <p:spPr>
          <a:xfrm>
            <a:off x="40640" y="116632"/>
            <a:ext cx="12100560" cy="923330"/>
          </a:xfrm>
          <a:prstGeom prst="rect">
            <a:avLst/>
          </a:prstGeom>
          <a:solidFill>
            <a:srgbClr val="79615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НИР в ИБВВ им. И.Д. Папанина РАН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 теме: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«Исследование иммуностимулирующих, антибактериальных и противовоспалительных свойств кормовой добавки АКВАТАН на годовиках форели».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6C1E68-7131-3AB9-CE2B-B971274B00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6" t="36479" r="50737" b="11297"/>
          <a:stretch/>
        </p:blipFill>
        <p:spPr bwMode="auto">
          <a:xfrm>
            <a:off x="8442960" y="2619475"/>
            <a:ext cx="3530600" cy="4086203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D52705EA-542E-4126-39ED-C55CB4E64239}"/>
              </a:ext>
            </a:extLst>
          </p:cNvPr>
          <p:cNvSpPr/>
          <p:nvPr/>
        </p:nvSpPr>
        <p:spPr>
          <a:xfrm>
            <a:off x="6477000" y="1262928"/>
            <a:ext cx="5302194" cy="101119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Кормление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4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раза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/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сут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–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по поедаемости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Корм продукционный экструдированный </a:t>
            </a:r>
            <a:r>
              <a:rPr lang="en-US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Alltech® Coppens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Опытное кормление – май - июнь 2021г. (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60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суток</a:t>
            </a:r>
            <a:r>
              <a:rPr lang="ru-RU" sz="14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F6DFC6D-4E82-4E43-9A1C-4B3EE09B7B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820427"/>
              </p:ext>
            </p:extLst>
          </p:nvPr>
        </p:nvGraphicFramePr>
        <p:xfrm>
          <a:off x="1969713" y="2498949"/>
          <a:ext cx="6015923" cy="3525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11782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>
            <a:extLst>
              <a:ext uri="{FF2B5EF4-FFF2-40B4-BE49-F238E27FC236}">
                <a16:creationId xmlns:a16="http://schemas.microsoft.com/office/drawing/2014/main" id="{9C396940-F44B-00B3-38F6-B22A1E8EC802}"/>
              </a:ext>
            </a:extLst>
          </p:cNvPr>
          <p:cNvSpPr txBox="1"/>
          <p:nvPr/>
        </p:nvSpPr>
        <p:spPr>
          <a:xfrm>
            <a:off x="40640" y="116632"/>
            <a:ext cx="12100560" cy="923330"/>
          </a:xfrm>
          <a:prstGeom prst="rect">
            <a:avLst/>
          </a:prstGeom>
          <a:solidFill>
            <a:srgbClr val="79615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НИР в ФГБНУ «ВНИРО» («ВНИИПРХ»)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по теме: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«Оценка иммуностимулирующих и антибактериальных свойств кормовой добавки АКВАТАН на организм радужной форели  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Parasalmo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mykiss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irideus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8AB8BD-A215-8E38-67B9-597F1D6A7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r="27581" b="39089"/>
          <a:stretch/>
        </p:blipFill>
        <p:spPr bwMode="auto">
          <a:xfrm>
            <a:off x="7080470" y="1096705"/>
            <a:ext cx="3028730" cy="2093184"/>
          </a:xfrm>
          <a:prstGeom prst="rect">
            <a:avLst/>
          </a:prstGeom>
          <a:noFill/>
          <a:ln w="3810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8B34CC-8AB3-EABA-7975-EF4C9F15D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531" y="5074272"/>
            <a:ext cx="2837589" cy="165048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 descr="Новый проект_Moment (1)">
            <a:extLst>
              <a:ext uri="{FF2B5EF4-FFF2-40B4-BE49-F238E27FC236}">
                <a16:creationId xmlns:a16="http://schemas.microsoft.com/office/drawing/2014/main" id="{0ED7F82E-3818-0F7C-0636-7DD493DD32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77" y="3303347"/>
            <a:ext cx="2726007" cy="1650482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6" name="Rectangle: Rounded Corners 14">
            <a:extLst>
              <a:ext uri="{FF2B5EF4-FFF2-40B4-BE49-F238E27FC236}">
                <a16:creationId xmlns:a16="http://schemas.microsoft.com/office/drawing/2014/main" id="{D1BDD2A0-D2CA-86C8-9274-38127B86885A}"/>
              </a:ext>
            </a:extLst>
          </p:cNvPr>
          <p:cNvSpPr/>
          <p:nvPr/>
        </p:nvSpPr>
        <p:spPr>
          <a:xfrm>
            <a:off x="707446" y="1363037"/>
            <a:ext cx="6181034" cy="1745923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Годовик радужной форели;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Кормление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4-6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раза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/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сут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– </a:t>
            </a:r>
            <a:r>
              <a:rPr lang="ru-RU" sz="16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согласно рациону;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ru-RU" sz="16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Корм продукционный экструдированный фирмы  </a:t>
            </a:r>
            <a:r>
              <a:rPr lang="ru-RU" sz="1600" b="1" dirty="0" err="1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ЛимКорм</a:t>
            </a:r>
            <a:r>
              <a:rPr lang="ru-RU" sz="16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;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Опытное кормление – </a:t>
            </a:r>
            <a:r>
              <a:rPr lang="ru-RU" sz="16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январь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апрель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2022г. (93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суток</a:t>
            </a:r>
            <a:r>
              <a:rPr lang="ru-RU" sz="1600" b="1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);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Опыт проведен в двух репликах.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CFCFD6-F51D-C544-F39F-4F720D914543}"/>
              </a:ext>
            </a:extLst>
          </p:cNvPr>
          <p:cNvSpPr txBox="1"/>
          <p:nvPr/>
        </p:nvSpPr>
        <p:spPr>
          <a:xfrm>
            <a:off x="1341120" y="3611880"/>
            <a:ext cx="7101840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Эксперимент проведен в 4 этапа: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этап – рассадка рыб на эксперимент;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– дифференцированное кормление с добавкой АКВАТАН - 30 суток;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этап – кормление рыб кормами без добавки АКВАТАН - 30 суток;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ru-RU" sz="16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этап – повторный курс с применением добавки АКВАТАН - 30 суток.</a:t>
            </a:r>
            <a:endParaRPr lang="ru-RU" sz="16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018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385488D3-6AE1-8290-23B3-A196FBC8F9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859085"/>
              </p:ext>
            </p:extLst>
          </p:nvPr>
        </p:nvGraphicFramePr>
        <p:xfrm>
          <a:off x="6907368" y="1078230"/>
          <a:ext cx="4916167" cy="218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адпись 1618">
            <a:extLst>
              <a:ext uri="{FF2B5EF4-FFF2-40B4-BE49-F238E27FC236}">
                <a16:creationId xmlns:a16="http://schemas.microsoft.com/office/drawing/2014/main" id="{C0C6C102-1412-AB50-FB1B-40BB85611A53}"/>
              </a:ext>
            </a:extLst>
          </p:cNvPr>
          <p:cNvSpPr txBox="1"/>
          <p:nvPr/>
        </p:nvSpPr>
        <p:spPr>
          <a:xfrm>
            <a:off x="6907367" y="780257"/>
            <a:ext cx="4785521" cy="34321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гемоглобина в крови у радужной форели</a:t>
            </a:r>
            <a:endParaRPr lang="ru-RU" sz="12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15277319-C66E-55E5-7E58-E1D3297D47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525200"/>
              </p:ext>
            </p:extLst>
          </p:nvPr>
        </p:nvGraphicFramePr>
        <p:xfrm>
          <a:off x="854712" y="1054418"/>
          <a:ext cx="4916167" cy="218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Надпись 1620">
            <a:extLst>
              <a:ext uri="{FF2B5EF4-FFF2-40B4-BE49-F238E27FC236}">
                <a16:creationId xmlns:a16="http://schemas.microsoft.com/office/drawing/2014/main" id="{C848923D-45DF-728B-6F37-67AF18F860DB}"/>
              </a:ext>
            </a:extLst>
          </p:cNvPr>
          <p:cNvSpPr txBox="1"/>
          <p:nvPr/>
        </p:nvSpPr>
        <p:spPr>
          <a:xfrm>
            <a:off x="854711" y="737394"/>
            <a:ext cx="4916167" cy="40862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Количество эритроцитов в крови радужной форели</a:t>
            </a:r>
            <a:endParaRPr lang="ru-RU" sz="12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3DA8266-8052-D89E-0C69-28378DA80D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236416"/>
              </p:ext>
            </p:extLst>
          </p:nvPr>
        </p:nvGraphicFramePr>
        <p:xfrm>
          <a:off x="854710" y="3737611"/>
          <a:ext cx="4916167" cy="2346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Надпись 1622">
            <a:extLst>
              <a:ext uri="{FF2B5EF4-FFF2-40B4-BE49-F238E27FC236}">
                <a16:creationId xmlns:a16="http://schemas.microsoft.com/office/drawing/2014/main" id="{33BCC898-B134-8A6E-3F63-FD8C7DFF3D30}"/>
              </a:ext>
            </a:extLst>
          </p:cNvPr>
          <p:cNvSpPr txBox="1"/>
          <p:nvPr/>
        </p:nvSpPr>
        <p:spPr>
          <a:xfrm>
            <a:off x="895347" y="3383122"/>
            <a:ext cx="4834891" cy="3187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Общее количество лейкоцитов в крови радужной форели</a:t>
            </a:r>
            <a:endParaRPr lang="ru-RU" sz="14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1BDD1084-446C-E9BD-4CAD-3ED8D43EEC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1798596"/>
              </p:ext>
            </p:extLst>
          </p:nvPr>
        </p:nvGraphicFramePr>
        <p:xfrm>
          <a:off x="6907367" y="3696971"/>
          <a:ext cx="4916167" cy="235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Надпись 1624">
            <a:extLst>
              <a:ext uri="{FF2B5EF4-FFF2-40B4-BE49-F238E27FC236}">
                <a16:creationId xmlns:a16="http://schemas.microsoft.com/office/drawing/2014/main" id="{E8471C1C-10AC-B5F3-BED3-3DB77FDF261C}"/>
              </a:ext>
            </a:extLst>
          </p:cNvPr>
          <p:cNvSpPr txBox="1"/>
          <p:nvPr/>
        </p:nvSpPr>
        <p:spPr>
          <a:xfrm>
            <a:off x="6907367" y="3453923"/>
            <a:ext cx="4916168" cy="31877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36000" tIns="0" rIns="36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нейтрофилов в крови радужной форели </a:t>
            </a:r>
            <a:endParaRPr lang="ru-RU" sz="140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1 CuadroTexto">
            <a:extLst>
              <a:ext uri="{FF2B5EF4-FFF2-40B4-BE49-F238E27FC236}">
                <a16:creationId xmlns:a16="http://schemas.microsoft.com/office/drawing/2014/main" id="{4C1B7808-5972-3D70-C511-9AA41C13E159}"/>
              </a:ext>
            </a:extLst>
          </p:cNvPr>
          <p:cNvSpPr txBox="1"/>
          <p:nvPr/>
        </p:nvSpPr>
        <p:spPr>
          <a:xfrm>
            <a:off x="40640" y="116632"/>
            <a:ext cx="5933440" cy="369332"/>
          </a:xfrm>
          <a:prstGeom prst="rect">
            <a:avLst/>
          </a:prstGeom>
          <a:solidFill>
            <a:srgbClr val="796159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НИР в ФГБНУ «ВНИРО» («ВНИИПРХ») – результаты.</a:t>
            </a:r>
          </a:p>
        </p:txBody>
      </p:sp>
    </p:spTree>
    <p:extLst>
      <p:ext uri="{BB962C8B-B14F-4D97-AF65-F5344CB8AC3E}">
        <p14:creationId xmlns:p14="http://schemas.microsoft.com/office/powerpoint/2010/main" val="8384081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1245</Words>
  <Application>Microsoft Office PowerPoint</Application>
  <PresentationFormat>Широкоэкранный</PresentationFormat>
  <Paragraphs>332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Times New Roman</vt:lpstr>
      <vt:lpstr>Tw Cen MT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Зеков</dc:creator>
  <cp:lastModifiedBy>Дмитрий Зеков</cp:lastModifiedBy>
  <cp:revision>6</cp:revision>
  <dcterms:created xsi:type="dcterms:W3CDTF">2023-01-28T15:27:08Z</dcterms:created>
  <dcterms:modified xsi:type="dcterms:W3CDTF">2023-01-29T21:14:59Z</dcterms:modified>
</cp:coreProperties>
</file>