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02" r:id="rId2"/>
    <p:sldId id="272" r:id="rId3"/>
    <p:sldId id="275" r:id="rId4"/>
    <p:sldId id="279" r:id="rId5"/>
    <p:sldId id="280" r:id="rId6"/>
    <p:sldId id="303" r:id="rId7"/>
    <p:sldId id="286" r:id="rId8"/>
    <p:sldId id="312" r:id="rId9"/>
    <p:sldId id="296" r:id="rId10"/>
    <p:sldId id="289" r:id="rId11"/>
    <p:sldId id="290" r:id="rId12"/>
    <p:sldId id="309" r:id="rId13"/>
    <p:sldId id="291" r:id="rId14"/>
    <p:sldId id="292" r:id="rId15"/>
    <p:sldId id="293" r:id="rId16"/>
    <p:sldId id="305" r:id="rId17"/>
    <p:sldId id="316" r:id="rId18"/>
    <p:sldId id="277" r:id="rId19"/>
    <p:sldId id="297" r:id="rId20"/>
    <p:sldId id="30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3" autoAdjust="0"/>
  </p:normalViewPr>
  <p:slideViewPr>
    <p:cSldViewPr>
      <p:cViewPr>
        <p:scale>
          <a:sx n="107" d="100"/>
          <a:sy n="107" d="100"/>
        </p:scale>
        <p:origin x="-17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BF13EE-F182-4AC4-9FE8-C8B989530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41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лордлодлодло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54B08-334D-4157-8014-48995027382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6827A-C89A-49BA-9E9E-2559F4BE974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Проходят</a:t>
            </a:r>
          </a:p>
          <a:p>
            <a:r>
              <a:rPr lang="ru-RU" dirty="0" smtClean="0"/>
              <a:t>Имеют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F13EE-F182-4AC4-9FE8-C8B98953094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4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B1EB0-A312-4635-9A9C-C621A2BA9794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09F4D-4AFB-4A9B-9743-464F5650745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54B08-334D-4157-8014-48995027382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oint200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7897-BD65-4320-A520-405D2846D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76FE-5B9C-4436-94F5-2F7878ED7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3C73-0A34-4604-983C-A6081EABC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4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C111440-0335-4C06-AB67-AB9DFAC6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4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350B67D-290E-4E40-811E-9A05FE9A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BC78-EEF1-4E54-8D76-456977CE1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C5067-35C8-4B5A-801F-77801F286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D4BB-0482-42FC-AE1E-EA15A51EC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3B2C-793D-4AB0-B749-C5DE36B1A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317E-1E2F-48C2-899B-1CB35BC1C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D648-28A9-4CE1-9B2E-3ED749555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BAB3-2208-485D-BD49-C6009E6E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80FC-393F-41CD-9640-64E7386D8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oint2008-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537012-BF5D-478A-A19E-80D56F7D9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odretail.ru/data/news/174586/rev67944_w250_h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6413" y="5572125"/>
            <a:ext cx="5780087" cy="1108075"/>
          </a:xfrm>
          <a:prstGeom prst="rect">
            <a:avLst/>
          </a:prstGeom>
          <a:noFill/>
        </p:spPr>
        <p:txBody>
          <a:bodyPr wrap="none"/>
          <a:lstStyle/>
          <a:p>
            <a:pPr algn="ctr">
              <a:defRPr/>
            </a:pPr>
            <a:endParaRPr lang="ru-RU" sz="6600" b="1" dirty="0">
              <a:ln w="10541" cmpd="sng">
                <a:noFill/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1" name="Подзаголовок 4"/>
          <p:cNvSpPr>
            <a:spLocks/>
          </p:cNvSpPr>
          <p:nvPr/>
        </p:nvSpPr>
        <p:spPr bwMode="auto">
          <a:xfrm>
            <a:off x="2743200" y="43656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endParaRPr lang="ru-RU" sz="1600" b="1" dirty="0"/>
          </a:p>
        </p:txBody>
      </p:sp>
      <p:sp>
        <p:nvSpPr>
          <p:cNvPr id="4" name="Заголовок 3"/>
          <p:cNvSpPr>
            <a:spLocks/>
          </p:cNvSpPr>
          <p:nvPr/>
        </p:nvSpPr>
        <p:spPr bwMode="auto">
          <a:xfrm>
            <a:off x="500063" y="1785938"/>
            <a:ext cx="848836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000" b="1" kern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40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4000" b="1" kern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40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4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Современные </a:t>
            </a:r>
            <a:r>
              <a:rPr lang="ru-RU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лекарственные препараты в </a:t>
            </a:r>
            <a:r>
              <a:rPr lang="ru-RU" sz="40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аквакультуре</a:t>
            </a:r>
            <a:endParaRPr lang="ru-RU" sz="40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3799" y="5949280"/>
            <a:ext cx="2400201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КИШЕЧНЫЕ ЦЕСТОДОЗЫ 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29150" y="2071688"/>
            <a:ext cx="4514850" cy="300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1800" smtClean="0"/>
              <a:t>Кишечные цестодозы – ботриоцефалез и кавиоз широко распространены во всех зонах карповодства.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smtClean="0"/>
              <a:t>      Являются одними из самых опасных паразитарных заболеваний прудового карпа</a:t>
            </a:r>
          </a:p>
        </p:txBody>
      </p:sp>
      <p:pic>
        <p:nvPicPr>
          <p:cNvPr id="38915" name="Picture 7" descr="&amp;Kcy;&amp;acy;&amp;rcy;&amp;tcy;&amp;icy;&amp;ncy;&amp;kcy;&amp;acy; 8 &amp;icy;&amp;zcy;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47148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015287" cy="9144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ФЕНОМИКС -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КИШЕЧНЫХ ЦЕСТОДОЗОВ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0" y="2071688"/>
            <a:ext cx="4305300" cy="44196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Эффективность дегельминтизации до 100%</a:t>
            </a:r>
          </a:p>
          <a:p>
            <a:pPr eaLnBrk="1" hangingPunct="1"/>
            <a:r>
              <a:rPr lang="ru-RU" sz="2000" dirty="0" smtClean="0"/>
              <a:t>Безопасность для рыб и других гидробионтов</a:t>
            </a:r>
          </a:p>
          <a:p>
            <a:pPr eaLnBrk="1" hangingPunct="1"/>
            <a:r>
              <a:rPr lang="ru-RU" sz="2000" dirty="0" smtClean="0"/>
              <a:t>Инновационная лекарственная форма </a:t>
            </a:r>
          </a:p>
          <a:p>
            <a:pPr eaLnBrk="1" hangingPunct="1"/>
            <a:r>
              <a:rPr lang="ru-RU" sz="2000" dirty="0" smtClean="0"/>
              <a:t>Различные методы приготовления лечебного корма</a:t>
            </a:r>
          </a:p>
        </p:txBody>
      </p:sp>
      <p:pic>
        <p:nvPicPr>
          <p:cNvPr id="5" name="Picture 2" descr="C:\Users\mkorsakova\Desktop\фото препаратов\fenomix_10k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0800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908720"/>
            <a:ext cx="8229600" cy="7920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АЛЬБЕН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антигельминтный препарат</a:t>
            </a: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11960" y="2420888"/>
            <a:ext cx="4608512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Широкий </a:t>
            </a:r>
            <a:r>
              <a:rPr lang="ru-RU" sz="2000" dirty="0"/>
              <a:t>спектр антигельминтного </a:t>
            </a:r>
            <a:r>
              <a:rPr lang="ru-RU" sz="2000" dirty="0" smtClean="0"/>
              <a:t>действия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Эффективность при моно- и </a:t>
            </a:r>
            <a:r>
              <a:rPr lang="ru-RU" sz="2000" dirty="0" err="1" smtClean="0"/>
              <a:t>полиинвазиях</a:t>
            </a:r>
            <a:r>
              <a:rPr lang="ru-RU" sz="2000" dirty="0" smtClean="0"/>
              <a:t> 70 – 95%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Двукратное применение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О</a:t>
            </a:r>
            <a:r>
              <a:rPr lang="ru-RU" sz="2000" dirty="0" smtClean="0"/>
              <a:t>тносится к малоопасным веществам </a:t>
            </a:r>
            <a:r>
              <a:rPr lang="ru-RU" sz="2000" dirty="0"/>
              <a:t>(</a:t>
            </a:r>
            <a:r>
              <a:rPr lang="ru-RU" sz="2000" dirty="0" smtClean="0"/>
              <a:t>4 класс опасности)</a:t>
            </a:r>
            <a:endParaRPr lang="ru-RU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sz="2000" dirty="0" smtClean="0"/>
          </a:p>
        </p:txBody>
      </p:sp>
      <p:pic>
        <p:nvPicPr>
          <p:cNvPr id="6146" name="Picture 2" descr="http://sony-ericsson.ru/imgcatalog/2301/2300099/agrovetzashita_alben_granyli_1_k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7224"/>
            <a:ext cx="3159168" cy="31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6808"/>
            <a:ext cx="1571877" cy="30243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 descr="E:\Documents and Settings\Юрий\Мои документы\Мои рисунки\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84313"/>
            <a:ext cx="4014539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2" descr="PICT2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005064"/>
            <a:ext cx="3024336" cy="25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9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ФИЛОМЕТРОИДОЗ КАРПА</a:t>
            </a:r>
          </a:p>
        </p:txBody>
      </p:sp>
      <p:sp>
        <p:nvSpPr>
          <p:cNvPr id="40964" name="Содержимое 10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21051" cy="27654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65" name="Текст 11"/>
          <p:cNvSpPr>
            <a:spLocks noGrp="1"/>
          </p:cNvSpPr>
          <p:nvPr>
            <p:ph type="body" sz="half" idx="2"/>
          </p:nvPr>
        </p:nvSpPr>
        <p:spPr>
          <a:xfrm>
            <a:off x="4648200" y="1916832"/>
            <a:ext cx="3886200" cy="4102968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Сильно нарушает товарный вид рыбы</a:t>
            </a:r>
          </a:p>
          <a:p>
            <a:pPr eaLnBrk="1" hangingPunct="1"/>
            <a:r>
              <a:rPr lang="ru-RU" sz="1800" dirty="0" smtClean="0"/>
              <a:t>Приводит к отставанию в росте более, чем на 30%</a:t>
            </a:r>
          </a:p>
          <a:p>
            <a:pPr eaLnBrk="1" hangingPunct="1"/>
            <a:r>
              <a:rPr lang="ru-RU" sz="1800" dirty="0" smtClean="0"/>
              <a:t>Провоцирует бактериальные осложнения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0966" name="Прямоугольник 12"/>
          <p:cNvSpPr>
            <a:spLocks noChangeArrowheads="1"/>
          </p:cNvSpPr>
          <p:nvPr/>
        </p:nvSpPr>
        <p:spPr bwMode="auto">
          <a:xfrm>
            <a:off x="539552" y="4724400"/>
            <a:ext cx="3978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Развитие возбудителей  происходит с участием окончательного (карп) и промежуточного (циклоп) хозяев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5"/>
          <p:cNvSpPr>
            <a:spLocks noGrp="1"/>
          </p:cNvSpPr>
          <p:nvPr>
            <p:ph type="title"/>
          </p:nvPr>
        </p:nvSpPr>
        <p:spPr>
          <a:xfrm>
            <a:off x="0" y="571500"/>
            <a:ext cx="8015288" cy="9144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 против </a:t>
            </a:r>
            <a:r>
              <a:rPr 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филометроидоза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ФИЛОМЕД</a:t>
            </a:r>
          </a:p>
        </p:txBody>
      </p:sp>
      <p:sp>
        <p:nvSpPr>
          <p:cNvPr id="41986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857375"/>
            <a:ext cx="4157662" cy="44196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Лечебная эффективность  </a:t>
            </a:r>
          </a:p>
          <a:p>
            <a:pPr eaLnBrk="1" hangingPunct="1"/>
            <a:r>
              <a:rPr lang="ru-RU" sz="2000" dirty="0" smtClean="0"/>
              <a:t>90-100%</a:t>
            </a:r>
          </a:p>
          <a:p>
            <a:pPr eaLnBrk="1" hangingPunct="1"/>
            <a:r>
              <a:rPr lang="ru-RU" sz="2000" dirty="0" smtClean="0"/>
              <a:t>Изготовление ЛК с препаратом любым доступным способом</a:t>
            </a:r>
          </a:p>
          <a:p>
            <a:pPr eaLnBrk="1" hangingPunct="1"/>
            <a:r>
              <a:rPr lang="ru-RU" sz="2000" dirty="0" smtClean="0"/>
              <a:t>Субстанция фармакопейного качества, отсутствие ядовитых примесей</a:t>
            </a:r>
          </a:p>
          <a:p>
            <a:pPr eaLnBrk="1" hangingPunct="1"/>
            <a:r>
              <a:rPr lang="ru-RU" sz="2000" dirty="0" smtClean="0"/>
              <a:t>Оптимальное соотношение цена/качество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198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2" descr="C:\Users\mkorsakova\Desktop\фото препаратов\filomed_10k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58" y="2204864"/>
            <a:ext cx="28654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korsakova\Desktop\фото препаратов\filomed_1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2033549" cy="1584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19" y="476672"/>
            <a:ext cx="8015287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КРУСТАЦЕОЗЫ РЫБ</a:t>
            </a:r>
          </a:p>
        </p:txBody>
      </p:sp>
      <p:sp>
        <p:nvSpPr>
          <p:cNvPr id="43010" name="Текст 4"/>
          <p:cNvSpPr>
            <a:spLocks noGrp="1"/>
          </p:cNvSpPr>
          <p:nvPr>
            <p:ph type="body" sz="half" idx="3"/>
          </p:nvPr>
        </p:nvSpPr>
        <p:spPr>
          <a:xfrm>
            <a:off x="4733925" y="1719263"/>
            <a:ext cx="3886200" cy="34956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 descr="D:\Documents\ФОТОгельминты,рачки\IMG_02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357438"/>
            <a:ext cx="3286125" cy="2617787"/>
          </a:xfrm>
        </p:spPr>
      </p:pic>
      <p:pic>
        <p:nvPicPr>
          <p:cNvPr id="43012" name="Picture 4" descr="D:\Documents\ФОТОгельминты,рачки\IMG_3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2143125"/>
            <a:ext cx="3286125" cy="2879725"/>
          </a:xfrm>
        </p:spPr>
      </p:pic>
      <p:sp>
        <p:nvSpPr>
          <p:cNvPr id="8" name="Прямоугольник 7"/>
          <p:cNvSpPr/>
          <p:nvPr/>
        </p:nvSpPr>
        <p:spPr>
          <a:xfrm>
            <a:off x="285750" y="5357813"/>
            <a:ext cx="2754313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Аргулюсы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возбудители </a:t>
            </a: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аргулеза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25" y="5357813"/>
            <a:ext cx="15668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Лернеоз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67128" cy="85169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E23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КРУСТАЦИД</a:t>
            </a:r>
            <a:endParaRPr lang="ru-RU" sz="4000" dirty="0">
              <a:solidFill>
                <a:srgbClr val="0E23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3469" y="3022775"/>
            <a:ext cx="4032448" cy="3561259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000000"/>
                </a:solidFill>
              </a:rPr>
              <a:t>Инновационные ДВ не являющиеся ядами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</a:rPr>
              <a:t>ИСХ (ингибиторы синтеза хитина) оказывают комплексное биохимическое воздействие на рачков, безвредны для рыб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</a:rPr>
              <a:t>Изготовление </a:t>
            </a:r>
            <a:r>
              <a:rPr lang="ru-RU" sz="2000" dirty="0" smtClean="0">
                <a:solidFill>
                  <a:srgbClr val="000000"/>
                </a:solidFill>
              </a:rPr>
              <a:t>лечебного корма </a:t>
            </a:r>
            <a:r>
              <a:rPr lang="ru-RU" sz="2000" dirty="0">
                <a:solidFill>
                  <a:srgbClr val="000000"/>
                </a:solidFill>
              </a:rPr>
              <a:t>с препаратом любым доступным методом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94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59793"/>
            <a:ext cx="4041775" cy="11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korsakova\Desktop\фото препаратов\krustacid_10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2474361"/>
            <a:ext cx="2889738" cy="34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korsakova\Desktop\фото препаратов\krustacid_1k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07704" y="4866724"/>
            <a:ext cx="1949335" cy="159604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21987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6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15287" cy="914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ЭМИКОН</a:t>
            </a:r>
          </a:p>
        </p:txBody>
      </p:sp>
      <p:sp>
        <p:nvSpPr>
          <p:cNvPr id="44035" name="Содержимое 7"/>
          <p:cNvSpPr>
            <a:spLocks noGrp="1"/>
          </p:cNvSpPr>
          <p:nvPr>
            <p:ph type="body" sz="half" idx="2"/>
          </p:nvPr>
        </p:nvSpPr>
        <p:spPr>
          <a:xfrm>
            <a:off x="3851920" y="3037400"/>
            <a:ext cx="5292080" cy="30558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Применяется для изготовления </a:t>
            </a:r>
            <a:r>
              <a:rPr lang="ru-RU" sz="1800" dirty="0" err="1" smtClean="0"/>
              <a:t>кормолекарственной</a:t>
            </a:r>
            <a:r>
              <a:rPr lang="ru-RU" sz="1800" dirty="0" smtClean="0"/>
              <a:t> смеси всеми известными методами</a:t>
            </a:r>
            <a:endParaRPr lang="ru-RU" sz="1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dirty="0" smtClean="0"/>
              <a:t>Широкий спектр действия: </a:t>
            </a:r>
            <a:r>
              <a:rPr lang="ru-RU" sz="1600" b="1" i="1" dirty="0" err="1" smtClean="0"/>
              <a:t>аргулез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лернеоз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эргазилез</a:t>
            </a:r>
            <a:r>
              <a:rPr lang="ru-RU" sz="1600" b="1" i="1" dirty="0" smtClean="0"/>
              <a:t> карпов, форели, осетров; </a:t>
            </a:r>
            <a:r>
              <a:rPr lang="ru-RU" sz="1600" b="1" i="1" dirty="0" err="1" smtClean="0"/>
              <a:t>калигоз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лепеофтеироз</a:t>
            </a:r>
            <a:r>
              <a:rPr lang="ru-RU" sz="1600" b="1" i="1" dirty="0" smtClean="0"/>
              <a:t> лососевых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dirty="0" smtClean="0"/>
              <a:t>Длительная эффективность при широком диапазоне температур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dirty="0" smtClean="0"/>
              <a:t>Безопасность для рыб и человека</a:t>
            </a:r>
          </a:p>
        </p:txBody>
      </p:sp>
      <p:pic>
        <p:nvPicPr>
          <p:cNvPr id="10" name="Рисунок 9" descr="морские вши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30425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4" y="2360960"/>
            <a:ext cx="3609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6"/>
          <p:cNvSpPr>
            <a:spLocks noGrp="1"/>
          </p:cNvSpPr>
          <p:nvPr>
            <p:ph type="title"/>
          </p:nvPr>
        </p:nvSpPr>
        <p:spPr>
          <a:xfrm>
            <a:off x="179512" y="476672"/>
            <a:ext cx="8015287" cy="914400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ДЕВАСТИН - единственный препарат для профилактических и лечебных обработок товарных рыб при эктопаразитарных заболеваниях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000375"/>
            <a:ext cx="3016250" cy="2547938"/>
          </a:xfrm>
        </p:spPr>
      </p:pic>
      <p:sp>
        <p:nvSpPr>
          <p:cNvPr id="45059" name="Текст 7"/>
          <p:cNvSpPr>
            <a:spLocks noGrp="1"/>
          </p:cNvSpPr>
          <p:nvPr>
            <p:ph type="body" sz="half" idx="2"/>
          </p:nvPr>
        </p:nvSpPr>
        <p:spPr>
          <a:xfrm>
            <a:off x="4000500" y="2143125"/>
            <a:ext cx="4857750" cy="4419600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Применяется для комплексного </a:t>
            </a:r>
            <a:r>
              <a:rPr lang="ru-RU" sz="1800" dirty="0" err="1" smtClean="0"/>
              <a:t>антипаразитарного</a:t>
            </a:r>
            <a:r>
              <a:rPr lang="ru-RU" sz="1800" dirty="0" smtClean="0"/>
              <a:t> обеззараживания воды, внутренних поверхностей транспортной емкости и рыб при их перевозке.</a:t>
            </a:r>
          </a:p>
          <a:p>
            <a:pPr eaLnBrk="1" hangingPunct="1"/>
            <a:r>
              <a:rPr lang="ru-RU" sz="1800" dirty="0" smtClean="0"/>
              <a:t>Дозируется на объем воды в транспортной емкости</a:t>
            </a:r>
            <a:r>
              <a:rPr lang="ru-RU" sz="1800" i="1" dirty="0" smtClean="0"/>
              <a:t> – 2</a:t>
            </a:r>
            <a:r>
              <a:rPr lang="ru-RU" sz="1800" dirty="0" smtClean="0"/>
              <a:t> кг/м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, экспозиция от 30 минут до 3 часов.</a:t>
            </a:r>
          </a:p>
          <a:p>
            <a:pPr eaLnBrk="1" hangingPunct="1"/>
            <a:r>
              <a:rPr lang="ru-RU" sz="1800" dirty="0" smtClean="0"/>
              <a:t>Оптимальное  обеззараживающее действие проявляется при температуре воды выше 6</a:t>
            </a:r>
            <a:r>
              <a:rPr lang="ru-RU" sz="1800" baseline="30000" dirty="0" smtClean="0"/>
              <a:t>о</a:t>
            </a:r>
            <a:r>
              <a:rPr lang="ru-RU" sz="1800" dirty="0" smtClean="0"/>
              <a:t>С</a:t>
            </a:r>
          </a:p>
          <a:p>
            <a:pPr eaLnBrk="1" hangingPunct="1"/>
            <a:r>
              <a:rPr lang="ru-RU" sz="1800" dirty="0" smtClean="0"/>
              <a:t>Ввиду низкой токсичности, он рекомендуется для применения у лососевых и осетровых рыб.</a:t>
            </a:r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АНТИПАР - препарат широкого спектра действия</a:t>
            </a:r>
          </a:p>
        </p:txBody>
      </p:sp>
      <p:sp>
        <p:nvSpPr>
          <p:cNvPr id="46082" name="Текст 3"/>
          <p:cNvSpPr>
            <a:spLocks noGrp="1"/>
          </p:cNvSpPr>
          <p:nvPr>
            <p:ph type="body" sz="half" idx="2"/>
          </p:nvPr>
        </p:nvSpPr>
        <p:spPr>
          <a:xfrm>
            <a:off x="2643188" y="2286000"/>
            <a:ext cx="5891212" cy="4419600"/>
          </a:xfrm>
        </p:spPr>
        <p:txBody>
          <a:bodyPr/>
          <a:lstStyle/>
          <a:p>
            <a:pPr eaLnBrk="1" hangingPunct="1"/>
            <a:r>
              <a:rPr lang="ru-RU" sz="1800" smtClean="0"/>
              <a:t>Губительно действует на вирусы, микроорганизмы, грибы, на паразитических простейших, моногеней, нематод, на пиявок, рачков и других паразитов рыб, на их личинки, цисты и яйца, находящихся на рыбоводном инвентаре, в воде  и на покровных тканях рыб.</a:t>
            </a:r>
          </a:p>
          <a:p>
            <a:pPr eaLnBrk="1" hangingPunct="1">
              <a:buFontTx/>
              <a:buNone/>
            </a:pPr>
            <a:endParaRPr lang="ru-RU" sz="1800" smtClean="0"/>
          </a:p>
          <a:p>
            <a:pPr eaLnBrk="1" hangingPunct="1"/>
            <a:r>
              <a:rPr lang="ru-RU" sz="1800" smtClean="0"/>
              <a:t>Эффективен при низких (от 0,1</a:t>
            </a:r>
            <a:r>
              <a:rPr lang="ru-RU" sz="1800" baseline="30000" smtClean="0"/>
              <a:t>о</a:t>
            </a:r>
            <a:r>
              <a:rPr lang="ru-RU" sz="1800" smtClean="0"/>
              <a:t>С и выше) температурах воды, особенно в ваннах длительного действия 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2348880"/>
            <a:ext cx="1411288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Методы применения препаратов: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3311525"/>
          </a:xfrm>
        </p:spPr>
        <p:txBody>
          <a:bodyPr/>
          <a:lstStyle/>
          <a:p>
            <a:pPr eaLnBrk="1" hangingPunct="1"/>
            <a:r>
              <a:rPr lang="ru-RU" sz="2400" smtClean="0"/>
              <a:t>Профилактические ванны (антипаразитарные и антибактериальные) – при весенне-осенних пересадках и перевозках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В составе лечебного корма (антибактериальные, антигельминтные, антирачковые) – в период выращивания рыб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WordArt 5"/>
          <p:cNvSpPr>
            <a:spLocks noChangeArrowheads="1" noChangeShapeType="1" noTextEdit="1"/>
          </p:cNvSpPr>
          <p:nvPr/>
        </p:nvSpPr>
        <p:spPr bwMode="auto">
          <a:xfrm>
            <a:off x="1331640" y="2996952"/>
            <a:ext cx="6192837" cy="2089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Критерии оценки препаратов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57188" y="23320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Эффективность</a:t>
            </a:r>
          </a:p>
          <a:p>
            <a:pPr eaLnBrk="1" hangingPunct="1"/>
            <a:r>
              <a:rPr lang="ru-RU" smtClean="0"/>
              <a:t>Безопасность для рыб и потребителей</a:t>
            </a:r>
          </a:p>
          <a:p>
            <a:pPr eaLnBrk="1" hangingPunct="1"/>
            <a:r>
              <a:rPr lang="ru-RU" smtClean="0"/>
              <a:t>Стоимость обработки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6"/>
          <p:cNvSpPr>
            <a:spLocks noGrp="1"/>
          </p:cNvSpPr>
          <p:nvPr>
            <p:ph type="title"/>
          </p:nvPr>
        </p:nvSpPr>
        <p:spPr>
          <a:xfrm>
            <a:off x="468313" y="3860800"/>
            <a:ext cx="8229600" cy="21605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</a:rPr>
              <a:t>Согласно Федеральному закону </a:t>
            </a:r>
            <a:br>
              <a:rPr lang="ru-RU" sz="2400" smtClean="0">
                <a:solidFill>
                  <a:srgbClr val="0000FF"/>
                </a:solidFill>
              </a:rPr>
            </a:br>
            <a:r>
              <a:rPr lang="ru-RU" sz="2400" b="1" smtClean="0">
                <a:solidFill>
                  <a:srgbClr val="0000FF"/>
                </a:solidFill>
              </a:rPr>
              <a:t>«Об обращении лекарственных средств» от 12.04.2010  N 61-ФЗ </a:t>
            </a:r>
            <a:r>
              <a:rPr lang="ru-RU" sz="2400" smtClean="0">
                <a:solidFill>
                  <a:srgbClr val="0000FF"/>
                </a:solidFill>
              </a:rPr>
              <a:t/>
            </a:r>
            <a:br>
              <a:rPr lang="ru-RU" sz="2400" smtClean="0">
                <a:solidFill>
                  <a:srgbClr val="0000FF"/>
                </a:solidFill>
              </a:rPr>
            </a:br>
            <a:r>
              <a:rPr lang="ru-RU" sz="2400" smtClean="0">
                <a:solidFill>
                  <a:srgbClr val="0000FF"/>
                </a:solidFill>
              </a:rPr>
              <a:t>на рынке могут реализовываться и использоваться в хозяйствах только препараты, получившие государственную регистрацию</a:t>
            </a: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endParaRPr lang="ru-RU" sz="2800" smtClean="0">
              <a:solidFill>
                <a:srgbClr val="FFFF00"/>
              </a:solidFill>
            </a:endParaRPr>
          </a:p>
        </p:txBody>
      </p:sp>
      <p:pic>
        <p:nvPicPr>
          <p:cNvPr id="25602" name="Picture 5" descr="Картинка 8 из 46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04813"/>
            <a:ext cx="28813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стоит отдавать предпочтение зарегистрированным препаратам?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071688"/>
            <a:ext cx="7924800" cy="4633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Проходят проверку эффективности и безопасности для людей и животных в ФГБУ «ВГНКИ»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Имеют гарантию контроля качества препарата со стороны государства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Ответственность перед потребителем рыбной продукции.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Возможность официального разрешения арбитражной ситуации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Список зарегистрированных лекарств на </a:t>
            </a:r>
            <a:r>
              <a:rPr lang="en-US" sz="2000" b="1" dirty="0" smtClean="0"/>
              <a:t>www.fsvps.ru/fsvps/regLicensing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180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Лекарственные препараты для товарного и декоративного рыбоводства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079224"/>
              </p:ext>
            </p:extLst>
          </p:nvPr>
        </p:nvGraphicFramePr>
        <p:xfrm>
          <a:off x="107504" y="1628800"/>
          <a:ext cx="8929718" cy="464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6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Название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Действующее вещество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ДВ)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Назначение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Антибак</a:t>
                      </a:r>
                      <a:r>
                        <a:rPr lang="ru-RU" sz="1600" b="1" dirty="0" smtClean="0"/>
                        <a:t> 100, 500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Ципрофлоксацин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Бактериальные болезни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816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Антибак</a:t>
                      </a:r>
                      <a:r>
                        <a:rPr lang="ru-RU" sz="1600" b="1" dirty="0" smtClean="0"/>
                        <a:t> 250</a:t>
                      </a:r>
                    </a:p>
                    <a:p>
                      <a:r>
                        <a:rPr lang="ru-RU" sz="1100" b="1" i="1" dirty="0" smtClean="0">
                          <a:solidFill>
                            <a:srgbClr val="0070C0"/>
                          </a:solidFill>
                        </a:rPr>
                        <a:t>Для декоративного рыбоводства</a:t>
                      </a:r>
                      <a:r>
                        <a:rPr lang="ru-RU" sz="1100" b="1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11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Ципрофлоксацин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Бактериальные болезни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Феномикс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Фенасал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Кишечные цестодозы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Альбен</a:t>
                      </a:r>
                      <a:r>
                        <a:rPr lang="ru-RU" sz="1600" b="1" dirty="0" smtClean="0"/>
                        <a:t> гранулы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Альбендазол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Кишечные цестодозы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Филомед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Левамизол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Филометроидоз 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5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Крустацид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Дифлубензурон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Лернеоз, </a:t>
                      </a:r>
                      <a:r>
                        <a:rPr lang="ru-RU" sz="1600" dirty="0" err="1" smtClean="0"/>
                        <a:t>аргулез</a:t>
                      </a:r>
                      <a:endParaRPr lang="ru-RU" sz="1600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279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Эмикон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Эмамектин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Эргазилез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лернеоз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аргулез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калигоз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ru-RU" sz="1600" baseline="0" dirty="0" err="1" smtClean="0"/>
                        <a:t>лепеофтеироз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</a:txBody>
                  <a:tcPr marL="68580" marR="68580"/>
                </a:tc>
              </a:tr>
              <a:tr h="622421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Девастин</a:t>
                      </a:r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Повидон</a:t>
                      </a:r>
                      <a:r>
                        <a:rPr lang="ru-RU" sz="1600" dirty="0" smtClean="0"/>
                        <a:t> йод + </a:t>
                      </a:r>
                    </a:p>
                    <a:p>
                      <a:r>
                        <a:rPr lang="ru-RU" sz="1600" dirty="0" smtClean="0"/>
                        <a:t>каменная соль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Эктопаразитарные болезни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2421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Антипар</a:t>
                      </a:r>
                      <a:endParaRPr lang="ru-RU" sz="16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Для декоративного рыбоводства </a:t>
                      </a:r>
                    </a:p>
                    <a:p>
                      <a:endParaRPr lang="ru-RU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Малахитовый</a:t>
                      </a:r>
                      <a:r>
                        <a:rPr lang="ru-RU" sz="1600" baseline="0" dirty="0" smtClean="0"/>
                        <a:t> зеленый + формалин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Эктопаразитарные болезни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ПРЕПАРАТЫ ДЛЯ ЛЕЧЕНИЯ И ПРОФИЛАКТИКИ </a:t>
            </a:r>
            <a:r>
              <a:rPr lang="ru-RU" sz="2400" b="1" dirty="0" smtClean="0">
                <a:solidFill>
                  <a:srgbClr val="0000FF"/>
                </a:solidFill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cs typeface="Arial" pitchFamily="34" charset="0"/>
              </a:rPr>
              <a:t>БАКТЕРИАЛЬНЫХ </a:t>
            </a: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БОЛЕЗНЕЙ РЫБ </a:t>
            </a:r>
            <a:r>
              <a:rPr lang="ru-RU" sz="2400" b="1" dirty="0" smtClean="0">
                <a:solidFill>
                  <a:srgbClr val="0000FF"/>
                </a:solidFill>
                <a:cs typeface="Arial" pitchFamily="34" charset="0"/>
              </a:rPr>
              <a:t>СЕРИИ </a:t>
            </a:r>
            <a:br>
              <a:rPr lang="ru-RU" sz="2400" b="1" dirty="0" smtClean="0">
                <a:solidFill>
                  <a:srgbClr val="0000FF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cs typeface="Arial" pitchFamily="34" charset="0"/>
              </a:rPr>
              <a:t>АНТИБАК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i="1" dirty="0"/>
          </a:p>
        </p:txBody>
      </p:sp>
      <p:pic>
        <p:nvPicPr>
          <p:cNvPr id="29698" name="Picture 13" descr="antibak100_karp_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85938"/>
            <a:ext cx="2197100" cy="2687637"/>
          </a:xfrm>
        </p:spPr>
      </p:pic>
      <p:sp>
        <p:nvSpPr>
          <p:cNvPr id="296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016" y="1844824"/>
            <a:ext cx="3767138" cy="4557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Активны против всех известных возбудителей бактериальных болезней рыб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Практически не формируют резистентных форм микроорганизмов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Не обладают перекрестной резистентностью с другими классами антибиотиков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Безопасны для рыб и других гидробионтов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Обладают минимальным сроком ожидания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Не загрязняют окружающую среду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Удобны при изготовления лечебного корма</a:t>
            </a:r>
          </a:p>
        </p:txBody>
      </p:sp>
      <p:pic>
        <p:nvPicPr>
          <p:cNvPr id="29700" name="Picture 6" descr="C:\Documents and Settings\fish\Рабочий стол\antibak-500_1kg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428875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C:\Documents and Settings\fish\Рабочий стол\antibak-100_univer_1kg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643438"/>
            <a:ext cx="16779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antibak2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6050" y="4214813"/>
            <a:ext cx="1243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75" y="500063"/>
            <a:ext cx="8015288" cy="914400"/>
          </a:xfrm>
        </p:spPr>
        <p:txBody>
          <a:bodyPr/>
          <a:lstStyle/>
          <a:p>
            <a:pPr algn="l" eaLnBrk="1" hangingPunct="1"/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500 –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порошок для приготовления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лечебных ванн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7" descr="C:\Documents and Settings\fish\Рабочий стол\antibak-500_1kg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37112"/>
            <a:ext cx="23955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Текст 8"/>
          <p:cNvSpPr>
            <a:spLocks noGrp="1"/>
          </p:cNvSpPr>
          <p:nvPr>
            <p:ph type="body" sz="half" idx="3"/>
          </p:nvPr>
        </p:nvSpPr>
        <p:spPr>
          <a:xfrm>
            <a:off x="4791075" y="1928813"/>
            <a:ext cx="4352925" cy="4419600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Профилактическая обработка </a:t>
            </a:r>
            <a:r>
              <a:rPr lang="ru-RU" sz="1800" b="1" dirty="0" err="1" smtClean="0"/>
              <a:t>Антибаком</a:t>
            </a:r>
            <a:r>
              <a:rPr lang="ru-RU" sz="1800" b="1" dirty="0" smtClean="0"/>
              <a:t> 500 при перевозках рыб: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1800" dirty="0" smtClean="0"/>
              <a:t>      для сеголетков (годовиков) карпа концентрация 10 г/т воды,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1800" dirty="0" smtClean="0"/>
              <a:t>      для других рыб - 20 г/т не менее 4 часов при температуре выше 12°С.  </a:t>
            </a:r>
          </a:p>
          <a:p>
            <a:pPr eaLnBrk="1" hangingPunct="1">
              <a:buFont typeface="Courier New" pitchFamily="49" charset="0"/>
              <a:buChar char="o"/>
            </a:pPr>
            <a:endParaRPr lang="ru-RU" sz="1800" dirty="0" smtClean="0"/>
          </a:p>
          <a:p>
            <a:pPr eaLnBrk="1" hangingPunct="1"/>
            <a:r>
              <a:rPr lang="ru-RU" sz="1800" b="1" dirty="0" smtClean="0"/>
              <a:t>Кратковременные ванны:</a:t>
            </a:r>
          </a:p>
          <a:p>
            <a:pPr eaLnBrk="1" hangingPunct="1">
              <a:buFontTx/>
              <a:buNone/>
            </a:pPr>
            <a:r>
              <a:rPr lang="ru-RU" sz="1800" dirty="0" smtClean="0"/>
              <a:t>     100 г/т воды по 4 часа 6 суток подряд;</a:t>
            </a:r>
          </a:p>
          <a:p>
            <a:pPr eaLnBrk="1" hangingPunct="1"/>
            <a:r>
              <a:rPr lang="ru-RU" sz="1800" b="1" dirty="0" smtClean="0"/>
              <a:t>Долговременные ванны: </a:t>
            </a:r>
          </a:p>
          <a:p>
            <a:pPr eaLnBrk="1" hangingPunct="1">
              <a:buNone/>
            </a:pPr>
            <a:r>
              <a:rPr lang="ru-RU" sz="1800" dirty="0" smtClean="0"/>
              <a:t>      5 г/т воды 6 суток подряд</a:t>
            </a:r>
          </a:p>
          <a:p>
            <a:pPr eaLnBrk="1" hangingPunct="1">
              <a:buFont typeface="Courier New" pitchFamily="49" charset="0"/>
              <a:buChar char="o"/>
            </a:pPr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69692" cy="2527269"/>
          </a:xfrm>
        </p:spPr>
      </p:pic>
    </p:spTree>
    <p:extLst>
      <p:ext uri="{BB962C8B-B14F-4D97-AF65-F5344CB8AC3E}">
        <p14:creationId xmlns:p14="http://schemas.microsoft.com/office/powerpoint/2010/main" val="42004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Текст 7"/>
          <p:cNvSpPr>
            <a:spLocks noGrp="1"/>
          </p:cNvSpPr>
          <p:nvPr>
            <p:ph type="body" sz="half" idx="2"/>
          </p:nvPr>
        </p:nvSpPr>
        <p:spPr>
          <a:xfrm>
            <a:off x="428625" y="2643188"/>
            <a:ext cx="5072063" cy="3429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2000" smtClean="0"/>
              <a:t> </a:t>
            </a:r>
            <a:r>
              <a:rPr lang="ru-RU" sz="1600" smtClean="0"/>
              <a:t>Показания аналогичны Антибаку 100: аэромоноз, псевдомонозы, миксобактериозы, вибриоз, фурункулез, стрептококкоз, бактериальный некроз жабр и плавников и др.</a:t>
            </a:r>
          </a:p>
          <a:p>
            <a:pPr eaLnBrk="1" hangingPunct="1">
              <a:buFontTx/>
              <a:buChar char="•"/>
            </a:pPr>
            <a:r>
              <a:rPr lang="ru-RU" sz="1600" smtClean="0"/>
              <a:t> Дозированная лекарственная форма обеспечивает удобство применение и в небольших по объему декоративных аквариумах.</a:t>
            </a:r>
          </a:p>
          <a:p>
            <a:pPr eaLnBrk="1" hangingPunct="1">
              <a:buFontTx/>
              <a:buChar char="•"/>
            </a:pPr>
            <a:r>
              <a:rPr lang="ru-RU" sz="1600" smtClean="0"/>
              <a:t> Кратковременные ванны: 1 таблетка на 10 л воды по 4 часа 6 суток подряд.</a:t>
            </a:r>
          </a:p>
          <a:p>
            <a:pPr eaLnBrk="1" hangingPunct="1">
              <a:buFontTx/>
              <a:buChar char="•"/>
            </a:pPr>
            <a:r>
              <a:rPr lang="ru-RU" sz="1600" smtClean="0"/>
              <a:t> Долговременные ванны: 1 таблетка на 200 л воды 6 суток подряд.</a:t>
            </a:r>
          </a:p>
        </p:txBody>
      </p:sp>
      <p:pic>
        <p:nvPicPr>
          <p:cNvPr id="36867" name="Picture 5" descr="antibak25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43688" y="1474788"/>
            <a:ext cx="2000250" cy="3100387"/>
          </a:xfrm>
        </p:spPr>
      </p:pic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214313" y="285750"/>
            <a:ext cx="6929437" cy="12144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70C0"/>
                </a:solidFill>
                <a:latin typeface="+mn-lt"/>
              </a:rPr>
              <a:t>     </a:t>
            </a:r>
            <a:r>
              <a:rPr lang="ru-RU" sz="2400" b="1" kern="0" dirty="0">
                <a:solidFill>
                  <a:srgbClr val="0000FF"/>
                </a:solidFill>
                <a:latin typeface="+mn-lt"/>
              </a:rPr>
              <a:t>АНТИБАК 250 - таблетки для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00FF"/>
                </a:solidFill>
                <a:latin typeface="+mn-lt"/>
              </a:rPr>
              <a:t>    приготовления лечебных растворов для декоративных рыб</a:t>
            </a:r>
          </a:p>
        </p:txBody>
      </p:sp>
      <p:pic>
        <p:nvPicPr>
          <p:cNvPr id="7" name="Рисунок 3" descr="Миксоспоридиоз, напр., Hoferellus sp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857750"/>
            <a:ext cx="2727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75903 L -8.33333E-7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vz">
  <a:themeElements>
    <a:clrScheme name="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avz</Template>
  <TotalTime>1671</TotalTime>
  <Words>673</Words>
  <Application>Microsoft Office PowerPoint</Application>
  <PresentationFormat>Экран (4:3)</PresentationFormat>
  <Paragraphs>135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avz</vt:lpstr>
      <vt:lpstr>Презентация PowerPoint</vt:lpstr>
      <vt:lpstr>Методы применения препаратов:</vt:lpstr>
      <vt:lpstr>Критерии оценки препаратов</vt:lpstr>
      <vt:lpstr>Согласно Федеральному закону  «Об обращении лекарственных средств» от 12.04.2010  N 61-ФЗ  на рынке могут реализовываться и использоваться в хозяйствах только препараты, получившие государственную регистрацию </vt:lpstr>
      <vt:lpstr>Почему стоит отдавать предпочтение зарегистрированным препаратам?</vt:lpstr>
      <vt:lpstr>Лекарственные препараты для товарного и декоративного рыбоводства</vt:lpstr>
      <vt:lpstr>ПРЕПАРАТЫ ДЛЯ ЛЕЧЕНИЯ И ПРОФИЛАКТИКИ  БАКТЕРИАЛЬНЫХ БОЛЕЗНЕЙ РЫБ СЕРИИ  АНТИБАК </vt:lpstr>
      <vt:lpstr>Антибак 500 – порошок для приготовления лечебных ванн  </vt:lpstr>
      <vt:lpstr>Презентация PowerPoint</vt:lpstr>
      <vt:lpstr>КИШЕЧНЫЕ ЦЕСТОДОЗЫ </vt:lpstr>
      <vt:lpstr>ФЕНОМИКС -  ПРЕПАРАТ ПРОТИВ КИШЕЧНЫХ ЦЕСТОДОЗОВ  </vt:lpstr>
      <vt:lpstr>АЛЬБЕН антигельминтный препарат</vt:lpstr>
      <vt:lpstr>ФИЛОМЕТРОИДОЗ КАРПА</vt:lpstr>
      <vt:lpstr>Препарат против филометроидоза ФИЛОМЕД</vt:lpstr>
      <vt:lpstr>КРУСТАЦЕОЗЫ РЫБ</vt:lpstr>
      <vt:lpstr>КРУСТАЦИД</vt:lpstr>
      <vt:lpstr>ЭМИКОН</vt:lpstr>
      <vt:lpstr>ДЕВАСТИН - единственный препарат для профилактических и лечебных обработок товарных рыб при эктопаразитарных заболеваниях</vt:lpstr>
      <vt:lpstr>АНТИПАР - препарат широкого спектра действия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eagiyan</dc:creator>
  <cp:lastModifiedBy>Сорокин Павел Антонович</cp:lastModifiedBy>
  <cp:revision>106</cp:revision>
  <dcterms:created xsi:type="dcterms:W3CDTF">2012-05-29T11:52:18Z</dcterms:created>
  <dcterms:modified xsi:type="dcterms:W3CDTF">2023-01-31T11:54:59Z</dcterms:modified>
</cp:coreProperties>
</file>